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83" r:id="rId3"/>
    <p:sldId id="281" r:id="rId4"/>
    <p:sldId id="282" r:id="rId5"/>
    <p:sldId id="277" r:id="rId6"/>
    <p:sldId id="278" r:id="rId7"/>
    <p:sldId id="272" r:id="rId8"/>
    <p:sldId id="273" r:id="rId9"/>
    <p:sldId id="274" r:id="rId10"/>
    <p:sldId id="275" r:id="rId11"/>
    <p:sldId id="264" r:id="rId12"/>
    <p:sldId id="279" r:id="rId13"/>
    <p:sldId id="276" r:id="rId14"/>
    <p:sldId id="284" r:id="rId15"/>
    <p:sldId id="285" r:id="rId16"/>
    <p:sldId id="286" r:id="rId17"/>
    <p:sldId id="28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11"/>
    <p:restoredTop sz="94690"/>
  </p:normalViewPr>
  <p:slideViewPr>
    <p:cSldViewPr snapToGrid="0" snapToObjects="1">
      <p:cViewPr varScale="1">
        <p:scale>
          <a:sx n="97" d="100"/>
          <a:sy n="97" d="100"/>
        </p:scale>
        <p:origin x="8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B5566-D273-AD4E-B4FC-BD0A35F656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4C8C97-60A2-014A-9F46-CC3DF64A13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4294C9-26B4-7B40-9F82-45DA9CFFCC37}"/>
              </a:ext>
            </a:extLst>
          </p:cNvPr>
          <p:cNvSpPr>
            <a:spLocks noGrp="1"/>
          </p:cNvSpPr>
          <p:nvPr>
            <p:ph type="dt" sz="half" idx="10"/>
          </p:nvPr>
        </p:nvSpPr>
        <p:spPr/>
        <p:txBody>
          <a:bodyPr/>
          <a:lstStyle/>
          <a:p>
            <a:fld id="{CFBF3EB0-CCE1-6340-978D-A3E641B369F6}" type="datetimeFigureOut">
              <a:rPr lang="en-US" smtClean="0"/>
              <a:t>3/27/19</a:t>
            </a:fld>
            <a:endParaRPr lang="en-US"/>
          </a:p>
        </p:txBody>
      </p:sp>
      <p:sp>
        <p:nvSpPr>
          <p:cNvPr id="5" name="Footer Placeholder 4">
            <a:extLst>
              <a:ext uri="{FF2B5EF4-FFF2-40B4-BE49-F238E27FC236}">
                <a16:creationId xmlns:a16="http://schemas.microsoft.com/office/drawing/2014/main" id="{2CD25264-B444-814C-93B3-EADF0ED08A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CBD0D4-923A-2849-97FD-A9ABC4D482D9}"/>
              </a:ext>
            </a:extLst>
          </p:cNvPr>
          <p:cNvSpPr>
            <a:spLocks noGrp="1"/>
          </p:cNvSpPr>
          <p:nvPr>
            <p:ph type="sldNum" sz="quarter" idx="12"/>
          </p:nvPr>
        </p:nvSpPr>
        <p:spPr/>
        <p:txBody>
          <a:bodyPr/>
          <a:lstStyle/>
          <a:p>
            <a:fld id="{F2A8191B-614F-484D-B875-A3B292F73863}" type="slidenum">
              <a:rPr lang="en-US" smtClean="0"/>
              <a:t>‹#›</a:t>
            </a:fld>
            <a:endParaRPr lang="en-US"/>
          </a:p>
        </p:txBody>
      </p:sp>
    </p:spTree>
    <p:extLst>
      <p:ext uri="{BB962C8B-B14F-4D97-AF65-F5344CB8AC3E}">
        <p14:creationId xmlns:p14="http://schemas.microsoft.com/office/powerpoint/2010/main" val="116172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1127C-E050-E541-B97C-80CBFBC157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BC7A2E-97BF-7E44-95D2-12C1026235A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1722CA-B004-BA45-B439-D66149F1A36E}"/>
              </a:ext>
            </a:extLst>
          </p:cNvPr>
          <p:cNvSpPr>
            <a:spLocks noGrp="1"/>
          </p:cNvSpPr>
          <p:nvPr>
            <p:ph type="dt" sz="half" idx="10"/>
          </p:nvPr>
        </p:nvSpPr>
        <p:spPr/>
        <p:txBody>
          <a:bodyPr/>
          <a:lstStyle/>
          <a:p>
            <a:fld id="{CFBF3EB0-CCE1-6340-978D-A3E641B369F6}" type="datetimeFigureOut">
              <a:rPr lang="en-US" smtClean="0"/>
              <a:t>3/27/19</a:t>
            </a:fld>
            <a:endParaRPr lang="en-US"/>
          </a:p>
        </p:txBody>
      </p:sp>
      <p:sp>
        <p:nvSpPr>
          <p:cNvPr id="5" name="Footer Placeholder 4">
            <a:extLst>
              <a:ext uri="{FF2B5EF4-FFF2-40B4-BE49-F238E27FC236}">
                <a16:creationId xmlns:a16="http://schemas.microsoft.com/office/drawing/2014/main" id="{03DAB6DC-262A-C44B-B3AC-803364B22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0258E5-CB81-BF43-962E-09C4C12CF9FE}"/>
              </a:ext>
            </a:extLst>
          </p:cNvPr>
          <p:cNvSpPr>
            <a:spLocks noGrp="1"/>
          </p:cNvSpPr>
          <p:nvPr>
            <p:ph type="sldNum" sz="quarter" idx="12"/>
          </p:nvPr>
        </p:nvSpPr>
        <p:spPr/>
        <p:txBody>
          <a:bodyPr/>
          <a:lstStyle/>
          <a:p>
            <a:fld id="{F2A8191B-614F-484D-B875-A3B292F73863}" type="slidenum">
              <a:rPr lang="en-US" smtClean="0"/>
              <a:t>‹#›</a:t>
            </a:fld>
            <a:endParaRPr lang="en-US"/>
          </a:p>
        </p:txBody>
      </p:sp>
    </p:spTree>
    <p:extLst>
      <p:ext uri="{BB962C8B-B14F-4D97-AF65-F5344CB8AC3E}">
        <p14:creationId xmlns:p14="http://schemas.microsoft.com/office/powerpoint/2010/main" val="3163126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C25C94-2331-5947-92A9-505BDF6943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984703-244A-BB46-ABA1-55F0CA2A09B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7FC6BA-6D7D-974C-886F-8FF7C95F0A53}"/>
              </a:ext>
            </a:extLst>
          </p:cNvPr>
          <p:cNvSpPr>
            <a:spLocks noGrp="1"/>
          </p:cNvSpPr>
          <p:nvPr>
            <p:ph type="dt" sz="half" idx="10"/>
          </p:nvPr>
        </p:nvSpPr>
        <p:spPr/>
        <p:txBody>
          <a:bodyPr/>
          <a:lstStyle/>
          <a:p>
            <a:fld id="{CFBF3EB0-CCE1-6340-978D-A3E641B369F6}" type="datetimeFigureOut">
              <a:rPr lang="en-US" smtClean="0"/>
              <a:t>3/27/19</a:t>
            </a:fld>
            <a:endParaRPr lang="en-US"/>
          </a:p>
        </p:txBody>
      </p:sp>
      <p:sp>
        <p:nvSpPr>
          <p:cNvPr id="5" name="Footer Placeholder 4">
            <a:extLst>
              <a:ext uri="{FF2B5EF4-FFF2-40B4-BE49-F238E27FC236}">
                <a16:creationId xmlns:a16="http://schemas.microsoft.com/office/drawing/2014/main" id="{0AC4C25B-6BC9-6A4D-8C99-D14BD691D9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636B40-0A1A-0C4F-8057-606FF644784C}"/>
              </a:ext>
            </a:extLst>
          </p:cNvPr>
          <p:cNvSpPr>
            <a:spLocks noGrp="1"/>
          </p:cNvSpPr>
          <p:nvPr>
            <p:ph type="sldNum" sz="quarter" idx="12"/>
          </p:nvPr>
        </p:nvSpPr>
        <p:spPr/>
        <p:txBody>
          <a:bodyPr/>
          <a:lstStyle/>
          <a:p>
            <a:fld id="{F2A8191B-614F-484D-B875-A3B292F73863}" type="slidenum">
              <a:rPr lang="en-US" smtClean="0"/>
              <a:t>‹#›</a:t>
            </a:fld>
            <a:endParaRPr lang="en-US"/>
          </a:p>
        </p:txBody>
      </p:sp>
    </p:spTree>
    <p:extLst>
      <p:ext uri="{BB962C8B-B14F-4D97-AF65-F5344CB8AC3E}">
        <p14:creationId xmlns:p14="http://schemas.microsoft.com/office/powerpoint/2010/main" val="266183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865D0-36CC-534A-BE22-400702E4B8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63C5FC-D8AD-C94D-A2C8-27CF329A52E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A6F69D-5B23-7347-8F31-92E473E3E4F3}"/>
              </a:ext>
            </a:extLst>
          </p:cNvPr>
          <p:cNvSpPr>
            <a:spLocks noGrp="1"/>
          </p:cNvSpPr>
          <p:nvPr>
            <p:ph type="dt" sz="half" idx="10"/>
          </p:nvPr>
        </p:nvSpPr>
        <p:spPr/>
        <p:txBody>
          <a:bodyPr/>
          <a:lstStyle/>
          <a:p>
            <a:fld id="{CFBF3EB0-CCE1-6340-978D-A3E641B369F6}" type="datetimeFigureOut">
              <a:rPr lang="en-US" smtClean="0"/>
              <a:t>3/27/19</a:t>
            </a:fld>
            <a:endParaRPr lang="en-US"/>
          </a:p>
        </p:txBody>
      </p:sp>
      <p:sp>
        <p:nvSpPr>
          <p:cNvPr id="5" name="Footer Placeholder 4">
            <a:extLst>
              <a:ext uri="{FF2B5EF4-FFF2-40B4-BE49-F238E27FC236}">
                <a16:creationId xmlns:a16="http://schemas.microsoft.com/office/drawing/2014/main" id="{3C8FEC9E-433A-F842-8887-086DC2E1E7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B21959-0475-FF41-BBD7-11E9B53B6D90}"/>
              </a:ext>
            </a:extLst>
          </p:cNvPr>
          <p:cNvSpPr>
            <a:spLocks noGrp="1"/>
          </p:cNvSpPr>
          <p:nvPr>
            <p:ph type="sldNum" sz="quarter" idx="12"/>
          </p:nvPr>
        </p:nvSpPr>
        <p:spPr/>
        <p:txBody>
          <a:bodyPr/>
          <a:lstStyle/>
          <a:p>
            <a:fld id="{F2A8191B-614F-484D-B875-A3B292F73863}" type="slidenum">
              <a:rPr lang="en-US" smtClean="0"/>
              <a:t>‹#›</a:t>
            </a:fld>
            <a:endParaRPr lang="en-US"/>
          </a:p>
        </p:txBody>
      </p:sp>
    </p:spTree>
    <p:extLst>
      <p:ext uri="{BB962C8B-B14F-4D97-AF65-F5344CB8AC3E}">
        <p14:creationId xmlns:p14="http://schemas.microsoft.com/office/powerpoint/2010/main" val="3939469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ECBD9-E1F4-464F-A6D6-1106AEFD47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207675-09EE-B94F-9645-8CDD075EC3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07F091B-6998-9042-B90B-3F3258B0F9DE}"/>
              </a:ext>
            </a:extLst>
          </p:cNvPr>
          <p:cNvSpPr>
            <a:spLocks noGrp="1"/>
          </p:cNvSpPr>
          <p:nvPr>
            <p:ph type="dt" sz="half" idx="10"/>
          </p:nvPr>
        </p:nvSpPr>
        <p:spPr/>
        <p:txBody>
          <a:bodyPr/>
          <a:lstStyle/>
          <a:p>
            <a:fld id="{CFBF3EB0-CCE1-6340-978D-A3E641B369F6}" type="datetimeFigureOut">
              <a:rPr lang="en-US" smtClean="0"/>
              <a:t>3/27/19</a:t>
            </a:fld>
            <a:endParaRPr lang="en-US"/>
          </a:p>
        </p:txBody>
      </p:sp>
      <p:sp>
        <p:nvSpPr>
          <p:cNvPr id="5" name="Footer Placeholder 4">
            <a:extLst>
              <a:ext uri="{FF2B5EF4-FFF2-40B4-BE49-F238E27FC236}">
                <a16:creationId xmlns:a16="http://schemas.microsoft.com/office/drawing/2014/main" id="{D39A9C19-80DC-364B-BCF7-79F4AB0E5F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5E3568-F219-0047-9ED2-671D5DBD380E}"/>
              </a:ext>
            </a:extLst>
          </p:cNvPr>
          <p:cNvSpPr>
            <a:spLocks noGrp="1"/>
          </p:cNvSpPr>
          <p:nvPr>
            <p:ph type="sldNum" sz="quarter" idx="12"/>
          </p:nvPr>
        </p:nvSpPr>
        <p:spPr/>
        <p:txBody>
          <a:bodyPr/>
          <a:lstStyle/>
          <a:p>
            <a:fld id="{F2A8191B-614F-484D-B875-A3B292F73863}" type="slidenum">
              <a:rPr lang="en-US" smtClean="0"/>
              <a:t>‹#›</a:t>
            </a:fld>
            <a:endParaRPr lang="en-US"/>
          </a:p>
        </p:txBody>
      </p:sp>
    </p:spTree>
    <p:extLst>
      <p:ext uri="{BB962C8B-B14F-4D97-AF65-F5344CB8AC3E}">
        <p14:creationId xmlns:p14="http://schemas.microsoft.com/office/powerpoint/2010/main" val="1406547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500C5-B6F5-FD4A-8AD8-8B76F0835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6B4126-3D41-C546-85F4-FEF5DE84EBC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B4D5FB-5B96-D54B-BC3D-B4296F33B91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46198F-0905-2E4C-A26C-0716BEFE5C2D}"/>
              </a:ext>
            </a:extLst>
          </p:cNvPr>
          <p:cNvSpPr>
            <a:spLocks noGrp="1"/>
          </p:cNvSpPr>
          <p:nvPr>
            <p:ph type="dt" sz="half" idx="10"/>
          </p:nvPr>
        </p:nvSpPr>
        <p:spPr/>
        <p:txBody>
          <a:bodyPr/>
          <a:lstStyle/>
          <a:p>
            <a:fld id="{CFBF3EB0-CCE1-6340-978D-A3E641B369F6}" type="datetimeFigureOut">
              <a:rPr lang="en-US" smtClean="0"/>
              <a:t>3/27/19</a:t>
            </a:fld>
            <a:endParaRPr lang="en-US"/>
          </a:p>
        </p:txBody>
      </p:sp>
      <p:sp>
        <p:nvSpPr>
          <p:cNvPr id="6" name="Footer Placeholder 5">
            <a:extLst>
              <a:ext uri="{FF2B5EF4-FFF2-40B4-BE49-F238E27FC236}">
                <a16:creationId xmlns:a16="http://schemas.microsoft.com/office/drawing/2014/main" id="{44FAF290-0D89-3844-ADD7-F0CC0D5A6A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8115B8-1037-284C-8FEA-FFDBC8836B52}"/>
              </a:ext>
            </a:extLst>
          </p:cNvPr>
          <p:cNvSpPr>
            <a:spLocks noGrp="1"/>
          </p:cNvSpPr>
          <p:nvPr>
            <p:ph type="sldNum" sz="quarter" idx="12"/>
          </p:nvPr>
        </p:nvSpPr>
        <p:spPr/>
        <p:txBody>
          <a:bodyPr/>
          <a:lstStyle/>
          <a:p>
            <a:fld id="{F2A8191B-614F-484D-B875-A3B292F73863}" type="slidenum">
              <a:rPr lang="en-US" smtClean="0"/>
              <a:t>‹#›</a:t>
            </a:fld>
            <a:endParaRPr lang="en-US"/>
          </a:p>
        </p:txBody>
      </p:sp>
    </p:spTree>
    <p:extLst>
      <p:ext uri="{BB962C8B-B14F-4D97-AF65-F5344CB8AC3E}">
        <p14:creationId xmlns:p14="http://schemas.microsoft.com/office/powerpoint/2010/main" val="9107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8F36-8EFD-2C4E-9D3A-B45D15370F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7A8A60-5896-1540-98A0-0DA970BF0A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35D3355-2058-8B4C-95A4-06ED116D37C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A60BC3-3A90-D648-9EAA-59393C3002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D20BC2F-261A-FB41-A422-31480CC97D6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A23BCE-F8A0-BB4C-B876-77BDB0A764FA}"/>
              </a:ext>
            </a:extLst>
          </p:cNvPr>
          <p:cNvSpPr>
            <a:spLocks noGrp="1"/>
          </p:cNvSpPr>
          <p:nvPr>
            <p:ph type="dt" sz="half" idx="10"/>
          </p:nvPr>
        </p:nvSpPr>
        <p:spPr/>
        <p:txBody>
          <a:bodyPr/>
          <a:lstStyle/>
          <a:p>
            <a:fld id="{CFBF3EB0-CCE1-6340-978D-A3E641B369F6}" type="datetimeFigureOut">
              <a:rPr lang="en-US" smtClean="0"/>
              <a:t>3/27/19</a:t>
            </a:fld>
            <a:endParaRPr lang="en-US"/>
          </a:p>
        </p:txBody>
      </p:sp>
      <p:sp>
        <p:nvSpPr>
          <p:cNvPr id="8" name="Footer Placeholder 7">
            <a:extLst>
              <a:ext uri="{FF2B5EF4-FFF2-40B4-BE49-F238E27FC236}">
                <a16:creationId xmlns:a16="http://schemas.microsoft.com/office/drawing/2014/main" id="{5232A835-C370-4647-9EB6-8A8FD1232D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04B1CD-A2EA-0B49-BE5A-6B356082DBE8}"/>
              </a:ext>
            </a:extLst>
          </p:cNvPr>
          <p:cNvSpPr>
            <a:spLocks noGrp="1"/>
          </p:cNvSpPr>
          <p:nvPr>
            <p:ph type="sldNum" sz="quarter" idx="12"/>
          </p:nvPr>
        </p:nvSpPr>
        <p:spPr/>
        <p:txBody>
          <a:bodyPr/>
          <a:lstStyle/>
          <a:p>
            <a:fld id="{F2A8191B-614F-484D-B875-A3B292F73863}" type="slidenum">
              <a:rPr lang="en-US" smtClean="0"/>
              <a:t>‹#›</a:t>
            </a:fld>
            <a:endParaRPr lang="en-US"/>
          </a:p>
        </p:txBody>
      </p:sp>
    </p:spTree>
    <p:extLst>
      <p:ext uri="{BB962C8B-B14F-4D97-AF65-F5344CB8AC3E}">
        <p14:creationId xmlns:p14="http://schemas.microsoft.com/office/powerpoint/2010/main" val="1434950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285DC-5B65-BE4F-BD71-0E97C301B0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30FF23-2556-1D47-9272-11F66ED5E176}"/>
              </a:ext>
            </a:extLst>
          </p:cNvPr>
          <p:cNvSpPr>
            <a:spLocks noGrp="1"/>
          </p:cNvSpPr>
          <p:nvPr>
            <p:ph type="dt" sz="half" idx="10"/>
          </p:nvPr>
        </p:nvSpPr>
        <p:spPr/>
        <p:txBody>
          <a:bodyPr/>
          <a:lstStyle/>
          <a:p>
            <a:fld id="{CFBF3EB0-CCE1-6340-978D-A3E641B369F6}" type="datetimeFigureOut">
              <a:rPr lang="en-US" smtClean="0"/>
              <a:t>3/27/19</a:t>
            </a:fld>
            <a:endParaRPr lang="en-US"/>
          </a:p>
        </p:txBody>
      </p:sp>
      <p:sp>
        <p:nvSpPr>
          <p:cNvPr id="4" name="Footer Placeholder 3">
            <a:extLst>
              <a:ext uri="{FF2B5EF4-FFF2-40B4-BE49-F238E27FC236}">
                <a16:creationId xmlns:a16="http://schemas.microsoft.com/office/drawing/2014/main" id="{C0D7FD58-A582-2B48-BC14-C1BB3B0F39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2B91C6-2494-524A-A0EA-C62FDB0D907B}"/>
              </a:ext>
            </a:extLst>
          </p:cNvPr>
          <p:cNvSpPr>
            <a:spLocks noGrp="1"/>
          </p:cNvSpPr>
          <p:nvPr>
            <p:ph type="sldNum" sz="quarter" idx="12"/>
          </p:nvPr>
        </p:nvSpPr>
        <p:spPr/>
        <p:txBody>
          <a:bodyPr/>
          <a:lstStyle/>
          <a:p>
            <a:fld id="{F2A8191B-614F-484D-B875-A3B292F73863}" type="slidenum">
              <a:rPr lang="en-US" smtClean="0"/>
              <a:t>‹#›</a:t>
            </a:fld>
            <a:endParaRPr lang="en-US"/>
          </a:p>
        </p:txBody>
      </p:sp>
    </p:spTree>
    <p:extLst>
      <p:ext uri="{BB962C8B-B14F-4D97-AF65-F5344CB8AC3E}">
        <p14:creationId xmlns:p14="http://schemas.microsoft.com/office/powerpoint/2010/main" val="2653409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2FCDBF-147D-474D-91DE-EA84511DD723}"/>
              </a:ext>
            </a:extLst>
          </p:cNvPr>
          <p:cNvSpPr>
            <a:spLocks noGrp="1"/>
          </p:cNvSpPr>
          <p:nvPr>
            <p:ph type="dt" sz="half" idx="10"/>
          </p:nvPr>
        </p:nvSpPr>
        <p:spPr/>
        <p:txBody>
          <a:bodyPr/>
          <a:lstStyle/>
          <a:p>
            <a:fld id="{CFBF3EB0-CCE1-6340-978D-A3E641B369F6}" type="datetimeFigureOut">
              <a:rPr lang="en-US" smtClean="0"/>
              <a:t>3/27/19</a:t>
            </a:fld>
            <a:endParaRPr lang="en-US"/>
          </a:p>
        </p:txBody>
      </p:sp>
      <p:sp>
        <p:nvSpPr>
          <p:cNvPr id="3" name="Footer Placeholder 2">
            <a:extLst>
              <a:ext uri="{FF2B5EF4-FFF2-40B4-BE49-F238E27FC236}">
                <a16:creationId xmlns:a16="http://schemas.microsoft.com/office/drawing/2014/main" id="{BCFC502F-6311-3E43-9353-0ECD349F78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45472F-F544-D54F-A8E9-226351F0FB58}"/>
              </a:ext>
            </a:extLst>
          </p:cNvPr>
          <p:cNvSpPr>
            <a:spLocks noGrp="1"/>
          </p:cNvSpPr>
          <p:nvPr>
            <p:ph type="sldNum" sz="quarter" idx="12"/>
          </p:nvPr>
        </p:nvSpPr>
        <p:spPr/>
        <p:txBody>
          <a:bodyPr/>
          <a:lstStyle/>
          <a:p>
            <a:fld id="{F2A8191B-614F-484D-B875-A3B292F73863}" type="slidenum">
              <a:rPr lang="en-US" smtClean="0"/>
              <a:t>‹#›</a:t>
            </a:fld>
            <a:endParaRPr lang="en-US"/>
          </a:p>
        </p:txBody>
      </p:sp>
    </p:spTree>
    <p:extLst>
      <p:ext uri="{BB962C8B-B14F-4D97-AF65-F5344CB8AC3E}">
        <p14:creationId xmlns:p14="http://schemas.microsoft.com/office/powerpoint/2010/main" val="2268399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F315-DF26-0B4A-A360-9BCA6525C2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6D9DC2-8A07-2349-995B-E8305FDFC2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60CD1F-C99E-9444-BE52-398D45BCF1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69FAB03-BDD6-464D-BA7E-E4350B550F0A}"/>
              </a:ext>
            </a:extLst>
          </p:cNvPr>
          <p:cNvSpPr>
            <a:spLocks noGrp="1"/>
          </p:cNvSpPr>
          <p:nvPr>
            <p:ph type="dt" sz="half" idx="10"/>
          </p:nvPr>
        </p:nvSpPr>
        <p:spPr/>
        <p:txBody>
          <a:bodyPr/>
          <a:lstStyle/>
          <a:p>
            <a:fld id="{CFBF3EB0-CCE1-6340-978D-A3E641B369F6}" type="datetimeFigureOut">
              <a:rPr lang="en-US" smtClean="0"/>
              <a:t>3/27/19</a:t>
            </a:fld>
            <a:endParaRPr lang="en-US"/>
          </a:p>
        </p:txBody>
      </p:sp>
      <p:sp>
        <p:nvSpPr>
          <p:cNvPr id="6" name="Footer Placeholder 5">
            <a:extLst>
              <a:ext uri="{FF2B5EF4-FFF2-40B4-BE49-F238E27FC236}">
                <a16:creationId xmlns:a16="http://schemas.microsoft.com/office/drawing/2014/main" id="{31B7D19A-5126-134C-8235-80DDCFBCFD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D69643-D213-A049-B4D7-968804D03B24}"/>
              </a:ext>
            </a:extLst>
          </p:cNvPr>
          <p:cNvSpPr>
            <a:spLocks noGrp="1"/>
          </p:cNvSpPr>
          <p:nvPr>
            <p:ph type="sldNum" sz="quarter" idx="12"/>
          </p:nvPr>
        </p:nvSpPr>
        <p:spPr/>
        <p:txBody>
          <a:bodyPr/>
          <a:lstStyle/>
          <a:p>
            <a:fld id="{F2A8191B-614F-484D-B875-A3B292F73863}" type="slidenum">
              <a:rPr lang="en-US" smtClean="0"/>
              <a:t>‹#›</a:t>
            </a:fld>
            <a:endParaRPr lang="en-US"/>
          </a:p>
        </p:txBody>
      </p:sp>
    </p:spTree>
    <p:extLst>
      <p:ext uri="{BB962C8B-B14F-4D97-AF65-F5344CB8AC3E}">
        <p14:creationId xmlns:p14="http://schemas.microsoft.com/office/powerpoint/2010/main" val="1359541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BA51C-61A3-7248-AEC1-BE60E4FEE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03A334-681D-4F46-8E70-75BAD6EF00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C37448-37B0-3F46-9B04-D5F79EEF11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165522-CBBC-2846-9743-B8461A994DC3}"/>
              </a:ext>
            </a:extLst>
          </p:cNvPr>
          <p:cNvSpPr>
            <a:spLocks noGrp="1"/>
          </p:cNvSpPr>
          <p:nvPr>
            <p:ph type="dt" sz="half" idx="10"/>
          </p:nvPr>
        </p:nvSpPr>
        <p:spPr/>
        <p:txBody>
          <a:bodyPr/>
          <a:lstStyle/>
          <a:p>
            <a:fld id="{CFBF3EB0-CCE1-6340-978D-A3E641B369F6}" type="datetimeFigureOut">
              <a:rPr lang="en-US" smtClean="0"/>
              <a:t>3/27/19</a:t>
            </a:fld>
            <a:endParaRPr lang="en-US"/>
          </a:p>
        </p:txBody>
      </p:sp>
      <p:sp>
        <p:nvSpPr>
          <p:cNvPr id="6" name="Footer Placeholder 5">
            <a:extLst>
              <a:ext uri="{FF2B5EF4-FFF2-40B4-BE49-F238E27FC236}">
                <a16:creationId xmlns:a16="http://schemas.microsoft.com/office/drawing/2014/main" id="{2396A210-4C4E-7E44-8CA5-E8E8E1F8C6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72E77A-3253-CC47-9CA9-E45E9FFB5590}"/>
              </a:ext>
            </a:extLst>
          </p:cNvPr>
          <p:cNvSpPr>
            <a:spLocks noGrp="1"/>
          </p:cNvSpPr>
          <p:nvPr>
            <p:ph type="sldNum" sz="quarter" idx="12"/>
          </p:nvPr>
        </p:nvSpPr>
        <p:spPr/>
        <p:txBody>
          <a:bodyPr/>
          <a:lstStyle/>
          <a:p>
            <a:fld id="{F2A8191B-614F-484D-B875-A3B292F73863}" type="slidenum">
              <a:rPr lang="en-US" smtClean="0"/>
              <a:t>‹#›</a:t>
            </a:fld>
            <a:endParaRPr lang="en-US"/>
          </a:p>
        </p:txBody>
      </p:sp>
    </p:spTree>
    <p:extLst>
      <p:ext uri="{BB962C8B-B14F-4D97-AF65-F5344CB8AC3E}">
        <p14:creationId xmlns:p14="http://schemas.microsoft.com/office/powerpoint/2010/main" val="298215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6F9102-8881-024F-AEBC-C20C581B44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889C31-66C5-8F4F-A176-84C2FD9B63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927E6F-3A64-0A4C-9060-0D70C97086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BF3EB0-CCE1-6340-978D-A3E641B369F6}" type="datetimeFigureOut">
              <a:rPr lang="en-US" smtClean="0"/>
              <a:t>3/27/19</a:t>
            </a:fld>
            <a:endParaRPr lang="en-US"/>
          </a:p>
        </p:txBody>
      </p:sp>
      <p:sp>
        <p:nvSpPr>
          <p:cNvPr id="5" name="Footer Placeholder 4">
            <a:extLst>
              <a:ext uri="{FF2B5EF4-FFF2-40B4-BE49-F238E27FC236}">
                <a16:creationId xmlns:a16="http://schemas.microsoft.com/office/drawing/2014/main" id="{8D9689E7-AADA-374F-B98E-82A39291B1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0AB29A-2392-DE45-8E0E-5F33A9C470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A8191B-614F-484D-B875-A3B292F73863}" type="slidenum">
              <a:rPr lang="en-US" smtClean="0"/>
              <a:t>‹#›</a:t>
            </a:fld>
            <a:endParaRPr lang="en-US"/>
          </a:p>
        </p:txBody>
      </p:sp>
    </p:spTree>
    <p:extLst>
      <p:ext uri="{BB962C8B-B14F-4D97-AF65-F5344CB8AC3E}">
        <p14:creationId xmlns:p14="http://schemas.microsoft.com/office/powerpoint/2010/main" val="16789799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5392152" y="1921661"/>
            <a:ext cx="5962761" cy="4947032"/>
            <a:chOff x="4425186" y="923072"/>
            <a:chExt cx="3367388" cy="3284062"/>
          </a:xfrm>
        </p:grpSpPr>
        <p:sp>
          <p:nvSpPr>
            <p:cNvPr id="22" name="AutoShape 2"/>
            <p:cNvSpPr>
              <a:spLocks/>
            </p:cNvSpPr>
            <p:nvPr/>
          </p:nvSpPr>
          <p:spPr bwMode="auto">
            <a:xfrm>
              <a:off x="4425186" y="2445746"/>
              <a:ext cx="669625" cy="1761388"/>
            </a:xfrm>
            <a:custGeom>
              <a:avLst/>
              <a:gdLst/>
              <a:ahLst/>
              <a:cxnLst/>
              <a:rect l="0" t="0" r="r" b="b"/>
              <a:pathLst>
                <a:path w="21600" h="21600">
                  <a:moveTo>
                    <a:pt x="21600" y="21600"/>
                  </a:moveTo>
                  <a:lnTo>
                    <a:pt x="0" y="21600"/>
                  </a:lnTo>
                  <a:lnTo>
                    <a:pt x="0" y="4642"/>
                  </a:lnTo>
                  <a:lnTo>
                    <a:pt x="10755" y="0"/>
                  </a:lnTo>
                  <a:lnTo>
                    <a:pt x="21600" y="4642"/>
                  </a:lnTo>
                  <a:close/>
                  <a:moveTo>
                    <a:pt x="21600" y="21600"/>
                  </a:moveTo>
                </a:path>
              </a:pathLst>
            </a:custGeom>
            <a:solidFill>
              <a:srgbClr val="3ABE99"/>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sz="2400" dirty="0"/>
            </a:p>
          </p:txBody>
        </p:sp>
        <p:sp>
          <p:nvSpPr>
            <p:cNvPr id="23" name="AutoShape 3"/>
            <p:cNvSpPr>
              <a:spLocks/>
            </p:cNvSpPr>
            <p:nvPr/>
          </p:nvSpPr>
          <p:spPr bwMode="auto">
            <a:xfrm>
              <a:off x="7118416" y="2723847"/>
              <a:ext cx="674158" cy="1479566"/>
            </a:xfrm>
            <a:custGeom>
              <a:avLst/>
              <a:gdLst/>
              <a:ahLst/>
              <a:cxnLst/>
              <a:rect l="0" t="0" r="r" b="b"/>
              <a:pathLst>
                <a:path w="21600" h="21600">
                  <a:moveTo>
                    <a:pt x="21600" y="21600"/>
                  </a:moveTo>
                  <a:lnTo>
                    <a:pt x="0" y="21600"/>
                  </a:lnTo>
                  <a:lnTo>
                    <a:pt x="0" y="5527"/>
                  </a:lnTo>
                  <a:lnTo>
                    <a:pt x="10755" y="0"/>
                  </a:lnTo>
                  <a:lnTo>
                    <a:pt x="21600" y="5527"/>
                  </a:lnTo>
                  <a:close/>
                  <a:moveTo>
                    <a:pt x="21600" y="21600"/>
                  </a:moveTo>
                </a:path>
              </a:pathLst>
            </a:custGeom>
            <a:solidFill>
              <a:srgbClr val="01C4BE"/>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sz="2400" dirty="0"/>
            </a:p>
          </p:txBody>
        </p:sp>
        <p:sp>
          <p:nvSpPr>
            <p:cNvPr id="24" name="AutoShape 4"/>
            <p:cNvSpPr>
              <a:spLocks/>
            </p:cNvSpPr>
            <p:nvPr/>
          </p:nvSpPr>
          <p:spPr bwMode="auto">
            <a:xfrm>
              <a:off x="5773286" y="2258134"/>
              <a:ext cx="668492" cy="1947703"/>
            </a:xfrm>
            <a:custGeom>
              <a:avLst/>
              <a:gdLst/>
              <a:ahLst/>
              <a:cxnLst/>
              <a:rect l="0" t="0" r="r" b="b"/>
              <a:pathLst>
                <a:path w="21600" h="21600">
                  <a:moveTo>
                    <a:pt x="21600" y="21600"/>
                  </a:moveTo>
                  <a:lnTo>
                    <a:pt x="0" y="21600"/>
                  </a:lnTo>
                  <a:lnTo>
                    <a:pt x="0" y="4200"/>
                  </a:lnTo>
                  <a:lnTo>
                    <a:pt x="10755" y="0"/>
                  </a:lnTo>
                  <a:lnTo>
                    <a:pt x="21600" y="4200"/>
                  </a:lnTo>
                  <a:close/>
                  <a:moveTo>
                    <a:pt x="21600" y="21600"/>
                  </a:moveTo>
                </a:path>
              </a:pathLst>
            </a:custGeom>
            <a:solidFill>
              <a:schemeClr val="bg1">
                <a:lumMod val="65000"/>
              </a:schemeClr>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sz="2400" dirty="0"/>
            </a:p>
          </p:txBody>
        </p:sp>
        <p:sp>
          <p:nvSpPr>
            <p:cNvPr id="25" name="AutoShape 5"/>
            <p:cNvSpPr>
              <a:spLocks/>
            </p:cNvSpPr>
            <p:nvPr/>
          </p:nvSpPr>
          <p:spPr bwMode="auto">
            <a:xfrm>
              <a:off x="5095944" y="1655079"/>
              <a:ext cx="677556" cy="2552054"/>
            </a:xfrm>
            <a:custGeom>
              <a:avLst/>
              <a:gdLst/>
              <a:ahLst/>
              <a:cxnLst/>
              <a:rect l="0" t="0" r="r" b="b"/>
              <a:pathLst>
                <a:path w="21600" h="21600">
                  <a:moveTo>
                    <a:pt x="21600" y="21600"/>
                  </a:moveTo>
                  <a:lnTo>
                    <a:pt x="0" y="21600"/>
                  </a:lnTo>
                  <a:lnTo>
                    <a:pt x="0" y="3207"/>
                  </a:lnTo>
                  <a:lnTo>
                    <a:pt x="10755" y="0"/>
                  </a:lnTo>
                  <a:lnTo>
                    <a:pt x="21600" y="3207"/>
                  </a:lnTo>
                  <a:close/>
                  <a:moveTo>
                    <a:pt x="21600" y="21600"/>
                  </a:moveTo>
                </a:path>
              </a:pathLst>
            </a:custGeom>
            <a:solidFill>
              <a:srgbClr val="ED6579"/>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sz="2400" dirty="0"/>
            </a:p>
          </p:txBody>
        </p:sp>
        <p:sp>
          <p:nvSpPr>
            <p:cNvPr id="26" name="AutoShape 6"/>
            <p:cNvSpPr>
              <a:spLocks/>
            </p:cNvSpPr>
            <p:nvPr/>
          </p:nvSpPr>
          <p:spPr bwMode="auto">
            <a:xfrm>
              <a:off x="6438593" y="923072"/>
              <a:ext cx="682088" cy="3276964"/>
            </a:xfrm>
            <a:custGeom>
              <a:avLst/>
              <a:gdLst/>
              <a:ahLst/>
              <a:cxnLst/>
              <a:rect l="0" t="0" r="r" b="b"/>
              <a:pathLst>
                <a:path w="21600" h="21600">
                  <a:moveTo>
                    <a:pt x="21600" y="21600"/>
                  </a:moveTo>
                  <a:lnTo>
                    <a:pt x="0" y="21600"/>
                  </a:lnTo>
                  <a:lnTo>
                    <a:pt x="0" y="2496"/>
                  </a:lnTo>
                  <a:lnTo>
                    <a:pt x="10755" y="0"/>
                  </a:lnTo>
                  <a:lnTo>
                    <a:pt x="21600" y="2496"/>
                  </a:lnTo>
                  <a:close/>
                  <a:moveTo>
                    <a:pt x="21600" y="21600"/>
                  </a:moveTo>
                </a:path>
              </a:pathLst>
            </a:custGeom>
            <a:solidFill>
              <a:srgbClr val="183A5D"/>
            </a:solidFill>
            <a:ln>
              <a:noFill/>
            </a:ln>
            <a:extLst>
              <a:ext uri="{91240B29-F687-4f45-9708-019B960494DF}">
                <a14:hiddenLine xmlns:a14="http://schemas.microsoft.com/office/drawing/2010/main" xmlns="" w="25400" cap="flat">
                  <a:solidFill>
                    <a:schemeClr val="tx1"/>
                  </a:solidFill>
                  <a:miter lim="800000"/>
                  <a:headEnd type="none" w="med" len="med"/>
                  <a:tailEnd type="none" w="med" len="med"/>
                </a14:hiddenLine>
              </a:ext>
            </a:extLst>
          </p:spPr>
          <p:txBody>
            <a:bodyPr lIns="0" tIns="0" rIns="0" bIns="0"/>
            <a:lstStyle/>
            <a:p>
              <a:endParaRPr lang="en-US" sz="2400" dirty="0"/>
            </a:p>
          </p:txBody>
        </p:sp>
      </p:grpSp>
      <p:sp>
        <p:nvSpPr>
          <p:cNvPr id="2" name="文本框 1"/>
          <p:cNvSpPr txBox="1"/>
          <p:nvPr/>
        </p:nvSpPr>
        <p:spPr>
          <a:xfrm>
            <a:off x="735390" y="1064382"/>
            <a:ext cx="7335714" cy="1898084"/>
          </a:xfrm>
          <a:prstGeom prst="rect">
            <a:avLst/>
          </a:prstGeom>
          <a:noFill/>
        </p:spPr>
        <p:txBody>
          <a:bodyPr wrap="square" rtlCol="0">
            <a:spAutoFit/>
          </a:bodyPr>
          <a:lstStyle/>
          <a:p>
            <a:r>
              <a:rPr lang="en-US" altLang="zh-CN" sz="5867" b="1" dirty="0">
                <a:solidFill>
                  <a:srgbClr val="183A5D"/>
                </a:solidFill>
                <a:latin typeface="微软雅黑" panose="020B0503020204020204" pitchFamily="34" charset="-122"/>
                <a:ea typeface="微软雅黑" panose="020B0503020204020204" pitchFamily="34" charset="-122"/>
              </a:rPr>
              <a:t>New</a:t>
            </a:r>
            <a:r>
              <a:rPr lang="zh-CN" altLang="en-US" sz="5867" b="1" dirty="0">
                <a:solidFill>
                  <a:srgbClr val="183A5D"/>
                </a:solidFill>
                <a:latin typeface="微软雅黑" panose="020B0503020204020204" pitchFamily="34" charset="-122"/>
                <a:ea typeface="微软雅黑" panose="020B0503020204020204" pitchFamily="34" charset="-122"/>
              </a:rPr>
              <a:t> </a:t>
            </a:r>
            <a:r>
              <a:rPr lang="en-US" altLang="zh-CN" sz="5867" b="1" dirty="0">
                <a:solidFill>
                  <a:srgbClr val="183A5D"/>
                </a:solidFill>
                <a:latin typeface="微软雅黑" panose="020B0503020204020204" pitchFamily="34" charset="-122"/>
                <a:ea typeface="微软雅黑" panose="020B0503020204020204" pitchFamily="34" charset="-122"/>
              </a:rPr>
              <a:t>York</a:t>
            </a:r>
            <a:r>
              <a:rPr lang="zh-CN" altLang="en-US" sz="5867" b="1" dirty="0">
                <a:solidFill>
                  <a:srgbClr val="183A5D"/>
                </a:solidFill>
                <a:latin typeface="微软雅黑" panose="020B0503020204020204" pitchFamily="34" charset="-122"/>
                <a:ea typeface="微软雅黑" panose="020B0503020204020204" pitchFamily="34" charset="-122"/>
              </a:rPr>
              <a:t> </a:t>
            </a:r>
            <a:r>
              <a:rPr lang="en-US" altLang="zh-CN" sz="5867" b="1" dirty="0">
                <a:solidFill>
                  <a:srgbClr val="183A5D"/>
                </a:solidFill>
                <a:latin typeface="微软雅黑" panose="020B0503020204020204" pitchFamily="34" charset="-122"/>
                <a:ea typeface="微软雅黑" panose="020B0503020204020204" pitchFamily="34" charset="-122"/>
              </a:rPr>
              <a:t>City</a:t>
            </a:r>
            <a:r>
              <a:rPr lang="zh-CN" altLang="en-US" sz="5867" b="1" dirty="0">
                <a:solidFill>
                  <a:srgbClr val="183A5D"/>
                </a:solidFill>
                <a:latin typeface="微软雅黑" panose="020B0503020204020204" pitchFamily="34" charset="-122"/>
                <a:ea typeface="微软雅黑" panose="020B0503020204020204" pitchFamily="34" charset="-122"/>
              </a:rPr>
              <a:t> </a:t>
            </a:r>
            <a:r>
              <a:rPr lang="en-US" altLang="zh-CN" sz="5867" b="1" dirty="0">
                <a:solidFill>
                  <a:srgbClr val="183A5D"/>
                </a:solidFill>
                <a:latin typeface="微软雅黑" panose="020B0503020204020204" pitchFamily="34" charset="-122"/>
                <a:ea typeface="微软雅黑" panose="020B0503020204020204" pitchFamily="34" charset="-122"/>
              </a:rPr>
              <a:t>Taxi</a:t>
            </a:r>
            <a:r>
              <a:rPr lang="zh-CN" altLang="en-US" sz="5867" b="1" dirty="0">
                <a:solidFill>
                  <a:srgbClr val="183A5D"/>
                </a:solidFill>
                <a:latin typeface="微软雅黑" panose="020B0503020204020204" pitchFamily="34" charset="-122"/>
                <a:ea typeface="微软雅黑" panose="020B0503020204020204" pitchFamily="34" charset="-122"/>
              </a:rPr>
              <a:t> </a:t>
            </a:r>
            <a:r>
              <a:rPr lang="en-US" altLang="zh-CN" sz="5867" b="1" dirty="0">
                <a:solidFill>
                  <a:srgbClr val="183A5D"/>
                </a:solidFill>
                <a:latin typeface="微软雅黑" panose="020B0503020204020204" pitchFamily="34" charset="-122"/>
                <a:ea typeface="微软雅黑" panose="020B0503020204020204" pitchFamily="34" charset="-122"/>
              </a:rPr>
              <a:t>Trip</a:t>
            </a:r>
            <a:r>
              <a:rPr lang="zh-CN" altLang="en-US" sz="5867" b="1" dirty="0">
                <a:solidFill>
                  <a:srgbClr val="183A5D"/>
                </a:solidFill>
                <a:latin typeface="微软雅黑" panose="020B0503020204020204" pitchFamily="34" charset="-122"/>
                <a:ea typeface="微软雅黑" panose="020B0503020204020204" pitchFamily="34" charset="-122"/>
              </a:rPr>
              <a:t> </a:t>
            </a:r>
            <a:r>
              <a:rPr lang="en-US" altLang="zh-CN" sz="5867" b="1" dirty="0">
                <a:solidFill>
                  <a:srgbClr val="183A5D"/>
                </a:solidFill>
                <a:latin typeface="微软雅黑" panose="020B0503020204020204" pitchFamily="34" charset="-122"/>
                <a:ea typeface="微软雅黑" panose="020B0503020204020204" pitchFamily="34" charset="-122"/>
              </a:rPr>
              <a:t>Duration</a:t>
            </a:r>
            <a:endParaRPr lang="zh-CN" altLang="en-US" sz="5867" b="1" dirty="0">
              <a:solidFill>
                <a:srgbClr val="183A5D"/>
              </a:solidFill>
              <a:latin typeface="微软雅黑" panose="020B0503020204020204" pitchFamily="34" charset="-122"/>
              <a:ea typeface="微软雅黑" panose="020B0503020204020204" pitchFamily="34" charset="-122"/>
            </a:endParaRPr>
          </a:p>
        </p:txBody>
      </p:sp>
      <p:sp>
        <p:nvSpPr>
          <p:cNvPr id="9" name="Content Placeholder 2"/>
          <p:cNvSpPr txBox="1">
            <a:spLocks/>
          </p:cNvSpPr>
          <p:nvPr/>
        </p:nvSpPr>
        <p:spPr>
          <a:xfrm>
            <a:off x="735390" y="3231378"/>
            <a:ext cx="5555682" cy="27814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latin typeface="Calibri" panose="020F0502020204030204" pitchFamily="34" charset="0"/>
                <a:cs typeface="Calibri" panose="020F0502020204030204" pitchFamily="34" charset="0"/>
              </a:rPr>
              <a:t>ALY6015 21370 Intermediate Analytics SEC 14 Winter 2019 CPS</a:t>
            </a:r>
            <a:endParaRPr lang="en-US" altLang="zh-CN" sz="1600" dirty="0">
              <a:solidFill>
                <a:schemeClr val="accent1">
                  <a:lumMod val="60000"/>
                  <a:lumOff val="40000"/>
                </a:schemeClr>
              </a:solidFill>
              <a:latin typeface="Calibri" panose="020F0502020204030204" pitchFamily="34" charset="0"/>
              <a:cs typeface="Calibri" panose="020F0502020204030204" pitchFamily="34" charset="0"/>
            </a:endParaRPr>
          </a:p>
          <a:p>
            <a:pPr marL="0" indent="0" algn="ctr">
              <a:buNone/>
            </a:pPr>
            <a:r>
              <a:rPr lang="en-US" altLang="zh-CN" sz="1600" dirty="0">
                <a:solidFill>
                  <a:schemeClr val="accent1">
                    <a:lumMod val="60000"/>
                    <a:lumOff val="40000"/>
                  </a:schemeClr>
                </a:solidFill>
                <a:latin typeface="Calibri" panose="020F0502020204030204" pitchFamily="34" charset="0"/>
                <a:cs typeface="Calibri" panose="020F0502020204030204" pitchFamily="34" charset="0"/>
              </a:rPr>
              <a:t>Final</a:t>
            </a:r>
            <a:r>
              <a:rPr lang="zh-CN" altLang="en-US" sz="1600" dirty="0">
                <a:solidFill>
                  <a:schemeClr val="accent1">
                    <a:lumMod val="60000"/>
                    <a:lumOff val="40000"/>
                  </a:schemeClr>
                </a:solidFill>
                <a:latin typeface="Calibri" panose="020F0502020204030204" pitchFamily="34" charset="0"/>
                <a:cs typeface="Calibri" panose="020F0502020204030204" pitchFamily="34" charset="0"/>
              </a:rPr>
              <a:t> </a:t>
            </a:r>
            <a:r>
              <a:rPr lang="en-US" altLang="zh-CN" sz="1600" dirty="0">
                <a:solidFill>
                  <a:schemeClr val="accent1">
                    <a:lumMod val="60000"/>
                    <a:lumOff val="40000"/>
                  </a:schemeClr>
                </a:solidFill>
                <a:latin typeface="Calibri" panose="020F0502020204030204" pitchFamily="34" charset="0"/>
                <a:cs typeface="Calibri" panose="020F0502020204030204" pitchFamily="34" charset="0"/>
              </a:rPr>
              <a:t>Presentation</a:t>
            </a:r>
          </a:p>
          <a:p>
            <a:pPr marL="0" indent="0" algn="ctr">
              <a:lnSpc>
                <a:spcPct val="250000"/>
              </a:lnSpc>
              <a:buNone/>
            </a:pPr>
            <a:r>
              <a:rPr lang="en-US" altLang="zh-CN" sz="1600" dirty="0">
                <a:solidFill>
                  <a:schemeClr val="accent1">
                    <a:lumMod val="75000"/>
                  </a:schemeClr>
                </a:solidFill>
                <a:latin typeface="Calibri" panose="020F0502020204030204" pitchFamily="34" charset="0"/>
                <a:cs typeface="Calibri" panose="020F0502020204030204" pitchFamily="34" charset="0"/>
              </a:rPr>
              <a:t>Group</a:t>
            </a:r>
            <a:r>
              <a:rPr lang="zh-CN" altLang="en-US" sz="1600" dirty="0">
                <a:solidFill>
                  <a:schemeClr val="accent1">
                    <a:lumMod val="75000"/>
                  </a:schemeClr>
                </a:solidFill>
                <a:latin typeface="Calibri" panose="020F0502020204030204" pitchFamily="34" charset="0"/>
                <a:cs typeface="Calibri" panose="020F0502020204030204" pitchFamily="34" charset="0"/>
              </a:rPr>
              <a:t> </a:t>
            </a:r>
            <a:r>
              <a:rPr lang="en-US" altLang="zh-CN" sz="1600" dirty="0">
                <a:solidFill>
                  <a:schemeClr val="accent1">
                    <a:lumMod val="75000"/>
                  </a:schemeClr>
                </a:solidFill>
                <a:latin typeface="Calibri" panose="020F0502020204030204" pitchFamily="34" charset="0"/>
                <a:cs typeface="Calibri" panose="020F0502020204030204" pitchFamily="34" charset="0"/>
              </a:rPr>
              <a:t>Member:</a:t>
            </a:r>
            <a:r>
              <a:rPr lang="zh-CN" altLang="en-US" sz="1600" dirty="0">
                <a:solidFill>
                  <a:schemeClr val="accent1">
                    <a:lumMod val="75000"/>
                  </a:schemeClr>
                </a:solidFill>
                <a:latin typeface="Calibri" panose="020F0502020204030204" pitchFamily="34" charset="0"/>
                <a:cs typeface="Calibri" panose="020F0502020204030204" pitchFamily="34" charset="0"/>
              </a:rPr>
              <a:t> </a:t>
            </a:r>
            <a:endParaRPr lang="en-US" altLang="zh-CN" sz="1600" dirty="0">
              <a:solidFill>
                <a:schemeClr val="accent1">
                  <a:lumMod val="75000"/>
                </a:schemeClr>
              </a:solidFill>
              <a:latin typeface="Calibri" panose="020F0502020204030204" pitchFamily="34" charset="0"/>
              <a:cs typeface="Calibri" panose="020F0502020204030204" pitchFamily="34" charset="0"/>
            </a:endParaRPr>
          </a:p>
          <a:p>
            <a:pPr marL="0" indent="0" algn="ctr">
              <a:buNone/>
            </a:pPr>
            <a:r>
              <a:rPr lang="en-US" altLang="zh-CN" sz="1600" dirty="0" err="1">
                <a:solidFill>
                  <a:schemeClr val="accent1">
                    <a:lumMod val="75000"/>
                  </a:schemeClr>
                </a:solidFill>
                <a:latin typeface="Calibri" panose="020F0502020204030204" pitchFamily="34" charset="0"/>
                <a:cs typeface="Calibri" panose="020F0502020204030204" pitchFamily="34" charset="0"/>
              </a:rPr>
              <a:t>Akshaykumar</a:t>
            </a:r>
            <a:r>
              <a:rPr lang="zh-CN" altLang="en-US" sz="1600" dirty="0">
                <a:solidFill>
                  <a:schemeClr val="accent1">
                    <a:lumMod val="75000"/>
                  </a:schemeClr>
                </a:solidFill>
                <a:latin typeface="Calibri" panose="020F0502020204030204" pitchFamily="34" charset="0"/>
                <a:cs typeface="Calibri" panose="020F0502020204030204" pitchFamily="34" charset="0"/>
              </a:rPr>
              <a:t> </a:t>
            </a:r>
            <a:r>
              <a:rPr lang="en-US" altLang="zh-CN" sz="1600" dirty="0" err="1">
                <a:solidFill>
                  <a:schemeClr val="accent1">
                    <a:lumMod val="75000"/>
                  </a:schemeClr>
                </a:solidFill>
                <a:latin typeface="Calibri" panose="020F0502020204030204" pitchFamily="34" charset="0"/>
                <a:cs typeface="Calibri" panose="020F0502020204030204" pitchFamily="34" charset="0"/>
              </a:rPr>
              <a:t>Wani</a:t>
            </a:r>
            <a:r>
              <a:rPr lang="en-US" altLang="zh-CN" sz="1600" dirty="0">
                <a:solidFill>
                  <a:schemeClr val="accent1">
                    <a:lumMod val="75000"/>
                  </a:schemeClr>
                </a:solidFill>
                <a:latin typeface="Calibri" panose="020F0502020204030204" pitchFamily="34" charset="0"/>
                <a:cs typeface="Calibri" panose="020F0502020204030204" pitchFamily="34" charset="0"/>
              </a:rPr>
              <a:t>,</a:t>
            </a:r>
          </a:p>
          <a:p>
            <a:pPr marL="0" indent="0" algn="ctr">
              <a:buNone/>
            </a:pPr>
            <a:r>
              <a:rPr lang="en-US" altLang="zh-CN" sz="1600" dirty="0">
                <a:solidFill>
                  <a:schemeClr val="accent1">
                    <a:lumMod val="75000"/>
                  </a:schemeClr>
                </a:solidFill>
                <a:latin typeface="Calibri" panose="020F0502020204030204" pitchFamily="34" charset="0"/>
                <a:cs typeface="Calibri" panose="020F0502020204030204" pitchFamily="34" charset="0"/>
              </a:rPr>
              <a:t>Bhavna</a:t>
            </a:r>
            <a:r>
              <a:rPr lang="zh-CN" altLang="en-US" sz="1600" dirty="0">
                <a:solidFill>
                  <a:schemeClr val="accent1">
                    <a:lumMod val="75000"/>
                  </a:schemeClr>
                </a:solidFill>
                <a:latin typeface="Calibri" panose="020F0502020204030204" pitchFamily="34" charset="0"/>
                <a:cs typeface="Calibri" panose="020F0502020204030204" pitchFamily="34" charset="0"/>
              </a:rPr>
              <a:t> </a:t>
            </a:r>
            <a:r>
              <a:rPr lang="en-US" altLang="zh-CN" sz="1600" dirty="0">
                <a:solidFill>
                  <a:schemeClr val="accent1">
                    <a:lumMod val="75000"/>
                  </a:schemeClr>
                </a:solidFill>
                <a:latin typeface="Calibri" panose="020F0502020204030204" pitchFamily="34" charset="0"/>
                <a:cs typeface="Calibri" panose="020F0502020204030204" pitchFamily="34" charset="0"/>
              </a:rPr>
              <a:t>Chauhan,</a:t>
            </a:r>
          </a:p>
          <a:p>
            <a:pPr marL="0" indent="0" algn="ctr">
              <a:buNone/>
            </a:pPr>
            <a:r>
              <a:rPr lang="en-US" altLang="zh-CN" sz="1600" dirty="0">
                <a:solidFill>
                  <a:schemeClr val="accent1">
                    <a:lumMod val="75000"/>
                  </a:schemeClr>
                </a:solidFill>
                <a:latin typeface="Calibri" panose="020F0502020204030204" pitchFamily="34" charset="0"/>
                <a:cs typeface="Calibri" panose="020F0502020204030204" pitchFamily="34" charset="0"/>
              </a:rPr>
              <a:t>Rohit</a:t>
            </a:r>
            <a:r>
              <a:rPr lang="zh-CN" altLang="en-US" sz="1600" dirty="0">
                <a:solidFill>
                  <a:schemeClr val="accent1">
                    <a:lumMod val="75000"/>
                  </a:schemeClr>
                </a:solidFill>
                <a:latin typeface="Calibri" panose="020F0502020204030204" pitchFamily="34" charset="0"/>
                <a:cs typeface="Calibri" panose="020F0502020204030204" pitchFamily="34" charset="0"/>
              </a:rPr>
              <a:t> </a:t>
            </a:r>
            <a:r>
              <a:rPr lang="en-US" altLang="zh-CN" sz="1600" dirty="0">
                <a:solidFill>
                  <a:schemeClr val="accent1">
                    <a:lumMod val="75000"/>
                  </a:schemeClr>
                </a:solidFill>
                <a:latin typeface="Calibri" panose="020F0502020204030204" pitchFamily="34" charset="0"/>
                <a:cs typeface="Calibri" panose="020F0502020204030204" pitchFamily="34" charset="0"/>
              </a:rPr>
              <a:t>Sharma,</a:t>
            </a:r>
          </a:p>
          <a:p>
            <a:pPr marL="0" indent="0" algn="ctr">
              <a:buNone/>
            </a:pPr>
            <a:r>
              <a:rPr lang="en-US" altLang="zh-CN" sz="1600" dirty="0">
                <a:solidFill>
                  <a:schemeClr val="accent1">
                    <a:lumMod val="75000"/>
                  </a:schemeClr>
                </a:solidFill>
                <a:latin typeface="Calibri" panose="020F0502020204030204" pitchFamily="34" charset="0"/>
                <a:cs typeface="Calibri" panose="020F0502020204030204" pitchFamily="34" charset="0"/>
              </a:rPr>
              <a:t>Ronak</a:t>
            </a:r>
            <a:r>
              <a:rPr lang="zh-CN" altLang="en-US" sz="1600" dirty="0">
                <a:solidFill>
                  <a:schemeClr val="accent1">
                    <a:lumMod val="75000"/>
                  </a:schemeClr>
                </a:solidFill>
                <a:latin typeface="Calibri" panose="020F0502020204030204" pitchFamily="34" charset="0"/>
                <a:cs typeface="Calibri" panose="020F0502020204030204" pitchFamily="34" charset="0"/>
              </a:rPr>
              <a:t> </a:t>
            </a:r>
            <a:r>
              <a:rPr lang="en-US" altLang="zh-CN" sz="1600" dirty="0" err="1">
                <a:solidFill>
                  <a:schemeClr val="accent1">
                    <a:lumMod val="75000"/>
                  </a:schemeClr>
                </a:solidFill>
                <a:latin typeface="Calibri" panose="020F0502020204030204" pitchFamily="34" charset="0"/>
                <a:cs typeface="Calibri" panose="020F0502020204030204" pitchFamily="34" charset="0"/>
              </a:rPr>
              <a:t>Somani</a:t>
            </a:r>
            <a:r>
              <a:rPr lang="en-US" altLang="zh-CN" sz="1600" dirty="0">
                <a:solidFill>
                  <a:schemeClr val="accent1">
                    <a:lumMod val="75000"/>
                  </a:schemeClr>
                </a:solidFill>
                <a:latin typeface="Calibri" panose="020F0502020204030204" pitchFamily="34" charset="0"/>
                <a:cs typeface="Calibri" panose="020F0502020204030204" pitchFamily="34" charset="0"/>
              </a:rPr>
              <a:t>,</a:t>
            </a:r>
          </a:p>
          <a:p>
            <a:pPr marL="0" indent="0" algn="ctr">
              <a:buNone/>
            </a:pPr>
            <a:r>
              <a:rPr lang="en-US" altLang="zh-CN" sz="1600" dirty="0" err="1">
                <a:solidFill>
                  <a:schemeClr val="accent1">
                    <a:lumMod val="75000"/>
                  </a:schemeClr>
                </a:solidFill>
                <a:latin typeface="Calibri" panose="020F0502020204030204" pitchFamily="34" charset="0"/>
                <a:cs typeface="Calibri" panose="020F0502020204030204" pitchFamily="34" charset="0"/>
              </a:rPr>
              <a:t>Sijia</a:t>
            </a:r>
            <a:r>
              <a:rPr lang="zh-CN" altLang="en-US" sz="1600" dirty="0">
                <a:solidFill>
                  <a:schemeClr val="accent1">
                    <a:lumMod val="75000"/>
                  </a:schemeClr>
                </a:solidFill>
                <a:latin typeface="Calibri" panose="020F0502020204030204" pitchFamily="34" charset="0"/>
                <a:cs typeface="Calibri" panose="020F0502020204030204" pitchFamily="34" charset="0"/>
              </a:rPr>
              <a:t> </a:t>
            </a:r>
            <a:r>
              <a:rPr lang="en-US" altLang="zh-CN" sz="1600" dirty="0">
                <a:solidFill>
                  <a:schemeClr val="accent1">
                    <a:lumMod val="75000"/>
                  </a:schemeClr>
                </a:solidFill>
                <a:latin typeface="Calibri" panose="020F0502020204030204" pitchFamily="34" charset="0"/>
                <a:cs typeface="Calibri" panose="020F0502020204030204" pitchFamily="34" charset="0"/>
              </a:rPr>
              <a:t>Chen</a:t>
            </a:r>
            <a:endParaRPr lang="en-US" sz="1600" dirty="0">
              <a:solidFill>
                <a:schemeClr val="accent1">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92863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237067" y="25400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PART THREE</a:t>
            </a:r>
            <a:endParaRPr lang="zh-CN" altLang="en-US" sz="2000" dirty="0"/>
          </a:p>
        </p:txBody>
      </p:sp>
      <p:sp>
        <p:nvSpPr>
          <p:cNvPr id="8" name="Rounded Rectangle 12"/>
          <p:cNvSpPr/>
          <p:nvPr/>
        </p:nvSpPr>
        <p:spPr>
          <a:xfrm>
            <a:off x="6767537" y="1835951"/>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9" name="Group 14"/>
          <p:cNvGrpSpPr/>
          <p:nvPr/>
        </p:nvGrpSpPr>
        <p:grpSpPr>
          <a:xfrm>
            <a:off x="6918062" y="2024519"/>
            <a:ext cx="249029" cy="157960"/>
            <a:chOff x="6351" y="0"/>
            <a:chExt cx="490538" cy="311150"/>
          </a:xfrm>
          <a:solidFill>
            <a:schemeClr val="bg1"/>
          </a:solidFill>
        </p:grpSpPr>
        <p:sp>
          <p:nvSpPr>
            <p:cNvPr id="10" name="Freeform 144"/>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1" name="Freeform 145"/>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2" name="Freeform 146"/>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14" name="텍스트 개체 틀 2"/>
          <p:cNvSpPr txBox="1">
            <a:spLocks/>
          </p:cNvSpPr>
          <p:nvPr/>
        </p:nvSpPr>
        <p:spPr>
          <a:xfrm>
            <a:off x="7390442" y="1886974"/>
            <a:ext cx="4073425" cy="591009"/>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IN" altLang="ko-KR" sz="1200" dirty="0">
                <a:solidFill>
                  <a:schemeClr val="bg1">
                    <a:lumMod val="50000"/>
                  </a:schemeClr>
                </a:solidFill>
                <a:latin typeface="Roboto condensed"/>
                <a:cs typeface="Roboto condensed"/>
              </a:rPr>
              <a:t>Map view of corresponding drop off locations using leaflet</a:t>
            </a:r>
            <a:r>
              <a:rPr lang="en-US" altLang="ko-KR" sz="1200" dirty="0">
                <a:solidFill>
                  <a:schemeClr val="bg1">
                    <a:lumMod val="50000"/>
                  </a:schemeClr>
                </a:solidFill>
                <a:latin typeface="Roboto condensed"/>
                <a:cs typeface="Roboto condensed"/>
              </a:rPr>
              <a:t>.</a:t>
            </a:r>
          </a:p>
        </p:txBody>
      </p:sp>
      <p:grpSp>
        <p:nvGrpSpPr>
          <p:cNvPr id="17" name="Group 18"/>
          <p:cNvGrpSpPr/>
          <p:nvPr/>
        </p:nvGrpSpPr>
        <p:grpSpPr>
          <a:xfrm>
            <a:off x="6922577" y="3059213"/>
            <a:ext cx="231708" cy="231708"/>
            <a:chOff x="6350" y="4763"/>
            <a:chExt cx="492125" cy="492125"/>
          </a:xfrm>
          <a:solidFill>
            <a:schemeClr val="bg1"/>
          </a:solidFill>
        </p:grpSpPr>
        <p:sp>
          <p:nvSpPr>
            <p:cNvPr id="18"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9"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20"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24" name="Rounded Rectangle 10"/>
          <p:cNvSpPr/>
          <p:nvPr/>
        </p:nvSpPr>
        <p:spPr>
          <a:xfrm>
            <a:off x="6779087" y="3505566"/>
            <a:ext cx="535099" cy="535099"/>
          </a:xfrm>
          <a:prstGeom prst="roundRect">
            <a:avLst>
              <a:gd name="adj" fmla="val 50000"/>
            </a:avLst>
          </a:prstGeom>
          <a:solidFill>
            <a:srgbClr val="ED657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25" name="Freeform 53"/>
          <p:cNvSpPr>
            <a:spLocks noEditPoints="1"/>
          </p:cNvSpPr>
          <p:nvPr/>
        </p:nvSpPr>
        <p:spPr bwMode="auto">
          <a:xfrm>
            <a:off x="6959674" y="3664627"/>
            <a:ext cx="194611" cy="216975"/>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latin typeface="Roboto condensed"/>
              <a:cs typeface="Roboto condensed"/>
            </a:endParaRPr>
          </a:p>
        </p:txBody>
      </p:sp>
      <p:sp>
        <p:nvSpPr>
          <p:cNvPr id="27" name="텍스트 개체 틀 2"/>
          <p:cNvSpPr txBox="1">
            <a:spLocks/>
          </p:cNvSpPr>
          <p:nvPr/>
        </p:nvSpPr>
        <p:spPr>
          <a:xfrm>
            <a:off x="7415842" y="3505566"/>
            <a:ext cx="4073425" cy="591009"/>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200" dirty="0">
                <a:solidFill>
                  <a:srgbClr val="7F7F7F"/>
                </a:solidFill>
                <a:latin typeface="Roboto condensed"/>
                <a:cs typeface="Roboto condensed"/>
              </a:rPr>
              <a:t>This interactive map is similar to the previous map, just the difference is that instead of pickup locations it shows drop off locations.  </a:t>
            </a:r>
          </a:p>
        </p:txBody>
      </p:sp>
      <p:sp>
        <p:nvSpPr>
          <p:cNvPr id="29" name="Rounded Rectangle 13"/>
          <p:cNvSpPr/>
          <p:nvPr/>
        </p:nvSpPr>
        <p:spPr>
          <a:xfrm>
            <a:off x="6779087" y="5053147"/>
            <a:ext cx="535099" cy="535099"/>
          </a:xfrm>
          <a:prstGeom prst="roundRect">
            <a:avLst>
              <a:gd name="adj" fmla="val 50000"/>
            </a:avLst>
          </a:prstGeom>
          <a:solidFill>
            <a:srgbClr val="01C4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30" name="Group 22"/>
          <p:cNvGrpSpPr/>
          <p:nvPr/>
        </p:nvGrpSpPr>
        <p:grpSpPr>
          <a:xfrm>
            <a:off x="6937320" y="5220423"/>
            <a:ext cx="229771" cy="226112"/>
            <a:chOff x="6297613" y="1392238"/>
            <a:chExt cx="498475" cy="490537"/>
          </a:xfrm>
          <a:solidFill>
            <a:schemeClr val="bg1"/>
          </a:solidFill>
        </p:grpSpPr>
        <p:sp>
          <p:nvSpPr>
            <p:cNvPr id="31" name="Freeform 23"/>
            <p:cNvSpPr>
              <a:spLocks/>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32" name="Freeform 24"/>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33" name="Freeform 25"/>
            <p:cNvSpPr>
              <a:spLocks/>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35" name="텍스트 개체 틀 2"/>
          <p:cNvSpPr txBox="1">
            <a:spLocks/>
          </p:cNvSpPr>
          <p:nvPr/>
        </p:nvSpPr>
        <p:spPr>
          <a:xfrm>
            <a:off x="7415842" y="5053147"/>
            <a:ext cx="4073425" cy="591009"/>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200" dirty="0">
                <a:solidFill>
                  <a:srgbClr val="7F7F7F"/>
                </a:solidFill>
                <a:latin typeface="Roboto condensed"/>
                <a:cs typeface="Roboto condensed"/>
              </a:rPr>
              <a:t>From analyzing this the cab industry or organizations can manage the traffic flow by examining the hottest drop-off locations and can know where the most customers are going to and can smoothly manage the process.</a:t>
            </a:r>
          </a:p>
        </p:txBody>
      </p:sp>
      <p:sp>
        <p:nvSpPr>
          <p:cNvPr id="37" name="文本框 3">
            <a:extLst>
              <a:ext uri="{FF2B5EF4-FFF2-40B4-BE49-F238E27FC236}">
                <a16:creationId xmlns:a16="http://schemas.microsoft.com/office/drawing/2014/main" id="{F987FFF2-38E2-5949-8A57-DB858B7730BE}"/>
              </a:ext>
            </a:extLst>
          </p:cNvPr>
          <p:cNvSpPr txBox="1"/>
          <p:nvPr/>
        </p:nvSpPr>
        <p:spPr>
          <a:xfrm>
            <a:off x="2226736" y="190460"/>
            <a:ext cx="6053664" cy="502766"/>
          </a:xfrm>
          <a:prstGeom prst="rect">
            <a:avLst/>
          </a:prstGeom>
          <a:noFill/>
        </p:spPr>
        <p:txBody>
          <a:bodyPr wrap="square" rtlCol="0">
            <a:spAutoFit/>
          </a:bodyPr>
          <a:lstStyle/>
          <a:p>
            <a:r>
              <a:rPr lang="en-US" altLang="zh-CN" sz="2667" dirty="0">
                <a:solidFill>
                  <a:srgbClr val="183A5D"/>
                </a:solidFill>
                <a:latin typeface="微软雅黑" panose="020B0503020204020204" pitchFamily="34" charset="-122"/>
                <a:ea typeface="微软雅黑" panose="020B0503020204020204" pitchFamily="34" charset="-122"/>
              </a:rPr>
              <a:t>Clustering</a:t>
            </a:r>
          </a:p>
        </p:txBody>
      </p:sp>
      <p:pic>
        <p:nvPicPr>
          <p:cNvPr id="3" name="Picture 2" descr="A picture containing text, map&#10;&#10;Description automatically generated">
            <a:extLst>
              <a:ext uri="{FF2B5EF4-FFF2-40B4-BE49-F238E27FC236}">
                <a16:creationId xmlns:a16="http://schemas.microsoft.com/office/drawing/2014/main" id="{7E2E9197-2389-C741-A30B-AF8CA59780F2}"/>
              </a:ext>
            </a:extLst>
          </p:cNvPr>
          <p:cNvPicPr>
            <a:picLocks noChangeAspect="1"/>
          </p:cNvPicPr>
          <p:nvPr/>
        </p:nvPicPr>
        <p:blipFill>
          <a:blip r:embed="rId2"/>
          <a:stretch>
            <a:fillRect/>
          </a:stretch>
        </p:blipFill>
        <p:spPr>
          <a:xfrm>
            <a:off x="159117" y="1672696"/>
            <a:ext cx="6464068" cy="4604419"/>
          </a:xfrm>
          <a:prstGeom prst="rect">
            <a:avLst/>
          </a:prstGeom>
        </p:spPr>
      </p:pic>
      <p:pic>
        <p:nvPicPr>
          <p:cNvPr id="7" name="Picture 6" descr="A picture containing text, map&#10;&#10;Description automatically generated">
            <a:extLst>
              <a:ext uri="{FF2B5EF4-FFF2-40B4-BE49-F238E27FC236}">
                <a16:creationId xmlns:a16="http://schemas.microsoft.com/office/drawing/2014/main" id="{1868DE58-D4E7-304C-AF6E-635FCF00CF42}"/>
              </a:ext>
            </a:extLst>
          </p:cNvPr>
          <p:cNvPicPr>
            <a:picLocks noChangeAspect="1"/>
          </p:cNvPicPr>
          <p:nvPr/>
        </p:nvPicPr>
        <p:blipFill>
          <a:blip r:embed="rId3"/>
          <a:stretch>
            <a:fillRect/>
          </a:stretch>
        </p:blipFill>
        <p:spPr>
          <a:xfrm>
            <a:off x="194961" y="1672696"/>
            <a:ext cx="6439061" cy="4604419"/>
          </a:xfrm>
          <a:prstGeom prst="rect">
            <a:avLst/>
          </a:prstGeom>
        </p:spPr>
      </p:pic>
    </p:spTree>
    <p:extLst>
      <p:ext uri="{BB962C8B-B14F-4D97-AF65-F5344CB8AC3E}">
        <p14:creationId xmlns:p14="http://schemas.microsoft.com/office/powerpoint/2010/main" val="2565005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237067" y="25400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PART THREE</a:t>
            </a:r>
            <a:endParaRPr lang="zh-CN" altLang="en-US" sz="2000" dirty="0"/>
          </a:p>
        </p:txBody>
      </p:sp>
      <p:sp>
        <p:nvSpPr>
          <p:cNvPr id="8" name="Rounded Rectangle 12"/>
          <p:cNvSpPr/>
          <p:nvPr/>
        </p:nvSpPr>
        <p:spPr>
          <a:xfrm>
            <a:off x="6767537" y="1835951"/>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9" name="Group 14"/>
          <p:cNvGrpSpPr/>
          <p:nvPr/>
        </p:nvGrpSpPr>
        <p:grpSpPr>
          <a:xfrm>
            <a:off x="6918062" y="2024519"/>
            <a:ext cx="249029" cy="157960"/>
            <a:chOff x="6351" y="0"/>
            <a:chExt cx="490538" cy="311150"/>
          </a:xfrm>
          <a:solidFill>
            <a:schemeClr val="bg1"/>
          </a:solidFill>
        </p:grpSpPr>
        <p:sp>
          <p:nvSpPr>
            <p:cNvPr id="10" name="Freeform 144"/>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1" name="Freeform 145"/>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2" name="Freeform 146"/>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grpSp>
        <p:nvGrpSpPr>
          <p:cNvPr id="13" name="Group 31"/>
          <p:cNvGrpSpPr/>
          <p:nvPr/>
        </p:nvGrpSpPr>
        <p:grpSpPr>
          <a:xfrm>
            <a:off x="7415842" y="1672696"/>
            <a:ext cx="4073425" cy="1705970"/>
            <a:chOff x="4826000" y="920370"/>
            <a:chExt cx="3055069" cy="687348"/>
          </a:xfrm>
        </p:grpSpPr>
        <p:sp>
          <p:nvSpPr>
            <p:cNvPr id="14" name="텍스트 개체 틀 2"/>
            <p:cNvSpPr txBox="1">
              <a:spLocks/>
            </p:cNvSpPr>
            <p:nvPr/>
          </p:nvSpPr>
          <p:spPr>
            <a:xfrm>
              <a:off x="4826000" y="1062122"/>
              <a:ext cx="3055069" cy="545596"/>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IN" altLang="ko-KR" sz="1200" dirty="0">
                  <a:solidFill>
                    <a:schemeClr val="bg1">
                      <a:lumMod val="50000"/>
                    </a:schemeClr>
                  </a:solidFill>
                  <a:latin typeface="Roboto condensed"/>
                  <a:cs typeface="Roboto condensed"/>
                </a:rPr>
                <a:t>So far features collected for regression include distance, time of day and month of year. In order to improve prediction accuracy the route should be taken into account. This can be done by clustering drop off and pick up locations and including combinations as dummy variables.</a:t>
              </a:r>
              <a:endParaRPr lang="en-US" altLang="ko-KR" sz="1200" dirty="0">
                <a:solidFill>
                  <a:schemeClr val="bg1">
                    <a:lumMod val="50000"/>
                  </a:schemeClr>
                </a:solidFill>
                <a:latin typeface="Roboto condensed"/>
                <a:cs typeface="Roboto condensed"/>
              </a:endParaRPr>
            </a:p>
          </p:txBody>
        </p:sp>
        <p:sp>
          <p:nvSpPr>
            <p:cNvPr id="15" name="텍스트 개체 틀 2"/>
            <p:cNvSpPr txBox="1">
              <a:spLocks/>
            </p:cNvSpPr>
            <p:nvPr/>
          </p:nvSpPr>
          <p:spPr>
            <a:xfrm>
              <a:off x="4826000" y="920370"/>
              <a:ext cx="3055069" cy="141752"/>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200" b="1" dirty="0">
                  <a:solidFill>
                    <a:schemeClr val="tx1">
                      <a:lumMod val="65000"/>
                      <a:lumOff val="35000"/>
                    </a:schemeClr>
                  </a:solidFill>
                  <a:latin typeface="Roboto condensed"/>
                  <a:cs typeface="Roboto condensed"/>
                </a:rPr>
                <a:t>Clustering of Pickup and drop off Locations</a:t>
              </a:r>
            </a:p>
          </p:txBody>
        </p:sp>
      </p:grpSp>
      <p:sp>
        <p:nvSpPr>
          <p:cNvPr id="24" name="Rounded Rectangle 10"/>
          <p:cNvSpPr/>
          <p:nvPr/>
        </p:nvSpPr>
        <p:spPr>
          <a:xfrm>
            <a:off x="6767223" y="3980748"/>
            <a:ext cx="535099" cy="535099"/>
          </a:xfrm>
          <a:prstGeom prst="roundRect">
            <a:avLst>
              <a:gd name="adj" fmla="val 50000"/>
            </a:avLst>
          </a:prstGeom>
          <a:solidFill>
            <a:srgbClr val="ED657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25" name="Freeform 53"/>
          <p:cNvSpPr>
            <a:spLocks noEditPoints="1"/>
          </p:cNvSpPr>
          <p:nvPr/>
        </p:nvSpPr>
        <p:spPr bwMode="auto">
          <a:xfrm>
            <a:off x="6943413" y="4134697"/>
            <a:ext cx="194611" cy="216975"/>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latin typeface="Roboto condensed"/>
              <a:cs typeface="Roboto condensed"/>
            </a:endParaRPr>
          </a:p>
        </p:txBody>
      </p:sp>
      <p:sp>
        <p:nvSpPr>
          <p:cNvPr id="27" name="텍스트 개체 틀 2"/>
          <p:cNvSpPr txBox="1">
            <a:spLocks/>
          </p:cNvSpPr>
          <p:nvPr/>
        </p:nvSpPr>
        <p:spPr>
          <a:xfrm>
            <a:off x="7379305" y="3839192"/>
            <a:ext cx="4073425" cy="926826"/>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IN" altLang="ko-KR" sz="1200" dirty="0">
                <a:solidFill>
                  <a:srgbClr val="7F7F7F"/>
                </a:solidFill>
                <a:latin typeface="Roboto condensed"/>
                <a:cs typeface="Roboto condensed"/>
              </a:rPr>
              <a:t>First k-means clustering of pickup and drop off locations, with 50 clusters for each. Test data is included with training data for clustering to ensure test data has the cluster information available for prediction.</a:t>
            </a:r>
            <a:endParaRPr lang="en-US" altLang="ko-KR" sz="1200" dirty="0">
              <a:solidFill>
                <a:srgbClr val="7F7F7F"/>
              </a:solidFill>
              <a:latin typeface="Roboto condensed"/>
              <a:cs typeface="Roboto condensed"/>
            </a:endParaRPr>
          </a:p>
        </p:txBody>
      </p:sp>
      <p:grpSp>
        <p:nvGrpSpPr>
          <p:cNvPr id="30" name="Group 22"/>
          <p:cNvGrpSpPr/>
          <p:nvPr/>
        </p:nvGrpSpPr>
        <p:grpSpPr>
          <a:xfrm>
            <a:off x="6937320" y="5220423"/>
            <a:ext cx="229771" cy="226112"/>
            <a:chOff x="6297613" y="1392238"/>
            <a:chExt cx="498475" cy="490537"/>
          </a:xfrm>
          <a:solidFill>
            <a:schemeClr val="bg1"/>
          </a:solidFill>
        </p:grpSpPr>
        <p:sp>
          <p:nvSpPr>
            <p:cNvPr id="31" name="Freeform 23"/>
            <p:cNvSpPr>
              <a:spLocks/>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32" name="Freeform 24"/>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33" name="Freeform 25"/>
            <p:cNvSpPr>
              <a:spLocks/>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38" name="文本框 3">
            <a:extLst>
              <a:ext uri="{FF2B5EF4-FFF2-40B4-BE49-F238E27FC236}">
                <a16:creationId xmlns:a16="http://schemas.microsoft.com/office/drawing/2014/main" id="{9650AF6D-F494-F746-9C8C-939E717FE878}"/>
              </a:ext>
            </a:extLst>
          </p:cNvPr>
          <p:cNvSpPr txBox="1"/>
          <p:nvPr/>
        </p:nvSpPr>
        <p:spPr>
          <a:xfrm>
            <a:off x="2226736" y="190460"/>
            <a:ext cx="6053664" cy="502766"/>
          </a:xfrm>
          <a:prstGeom prst="rect">
            <a:avLst/>
          </a:prstGeom>
          <a:noFill/>
        </p:spPr>
        <p:txBody>
          <a:bodyPr wrap="square" rtlCol="0">
            <a:spAutoFit/>
          </a:bodyPr>
          <a:lstStyle/>
          <a:p>
            <a:r>
              <a:rPr lang="en-US" altLang="zh-CN" sz="2667" dirty="0">
                <a:solidFill>
                  <a:srgbClr val="183A5D"/>
                </a:solidFill>
                <a:latin typeface="微软雅黑" panose="020B0503020204020204" pitchFamily="34" charset="-122"/>
                <a:ea typeface="微软雅黑" panose="020B0503020204020204" pitchFamily="34" charset="-122"/>
              </a:rPr>
              <a:t>Clustering</a:t>
            </a:r>
          </a:p>
        </p:txBody>
      </p:sp>
      <p:pic>
        <p:nvPicPr>
          <p:cNvPr id="37" name="Picture 36">
            <a:extLst>
              <a:ext uri="{FF2B5EF4-FFF2-40B4-BE49-F238E27FC236}">
                <a16:creationId xmlns:a16="http://schemas.microsoft.com/office/drawing/2014/main" id="{464A4B4B-6084-DC42-93CA-7BCE97E0FFB6}"/>
              </a:ext>
            </a:extLst>
          </p:cNvPr>
          <p:cNvPicPr>
            <a:picLocks noChangeAspect="1"/>
          </p:cNvPicPr>
          <p:nvPr/>
        </p:nvPicPr>
        <p:blipFill>
          <a:blip r:embed="rId2"/>
          <a:stretch>
            <a:fillRect/>
          </a:stretch>
        </p:blipFill>
        <p:spPr>
          <a:xfrm>
            <a:off x="0" y="1111249"/>
            <a:ext cx="6690240" cy="2717100"/>
          </a:xfrm>
          <a:prstGeom prst="rect">
            <a:avLst/>
          </a:prstGeom>
        </p:spPr>
      </p:pic>
      <p:pic>
        <p:nvPicPr>
          <p:cNvPr id="39" name="Picture 38">
            <a:extLst>
              <a:ext uri="{FF2B5EF4-FFF2-40B4-BE49-F238E27FC236}">
                <a16:creationId xmlns:a16="http://schemas.microsoft.com/office/drawing/2014/main" id="{5627410E-7981-0E4B-B4F8-5C7CFC680677}"/>
              </a:ext>
            </a:extLst>
          </p:cNvPr>
          <p:cNvPicPr>
            <a:picLocks noChangeAspect="1"/>
          </p:cNvPicPr>
          <p:nvPr/>
        </p:nvPicPr>
        <p:blipFill>
          <a:blip r:embed="rId3"/>
          <a:stretch>
            <a:fillRect/>
          </a:stretch>
        </p:blipFill>
        <p:spPr>
          <a:xfrm>
            <a:off x="30376" y="3917247"/>
            <a:ext cx="6659864" cy="2767267"/>
          </a:xfrm>
          <a:prstGeom prst="rect">
            <a:avLst/>
          </a:prstGeom>
        </p:spPr>
      </p:pic>
      <p:sp>
        <p:nvSpPr>
          <p:cNvPr id="62" name="Rounded Rectangle 11">
            <a:extLst>
              <a:ext uri="{FF2B5EF4-FFF2-40B4-BE49-F238E27FC236}">
                <a16:creationId xmlns:a16="http://schemas.microsoft.com/office/drawing/2014/main" id="{8B0B848B-1665-E641-9642-A87CDE71E793}"/>
              </a:ext>
            </a:extLst>
          </p:cNvPr>
          <p:cNvSpPr/>
          <p:nvPr/>
        </p:nvSpPr>
        <p:spPr>
          <a:xfrm>
            <a:off x="6767223" y="5553308"/>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63" name="Group 18">
            <a:extLst>
              <a:ext uri="{FF2B5EF4-FFF2-40B4-BE49-F238E27FC236}">
                <a16:creationId xmlns:a16="http://schemas.microsoft.com/office/drawing/2014/main" id="{684F21EF-F685-034C-8057-FA45FA97B065}"/>
              </a:ext>
            </a:extLst>
          </p:cNvPr>
          <p:cNvGrpSpPr/>
          <p:nvPr/>
        </p:nvGrpSpPr>
        <p:grpSpPr>
          <a:xfrm>
            <a:off x="6926576" y="5704172"/>
            <a:ext cx="231708" cy="231708"/>
            <a:chOff x="6350" y="4763"/>
            <a:chExt cx="492125" cy="492125"/>
          </a:xfrm>
          <a:solidFill>
            <a:schemeClr val="bg1"/>
          </a:solidFill>
        </p:grpSpPr>
        <p:sp>
          <p:nvSpPr>
            <p:cNvPr id="64" name="Freeform 156">
              <a:extLst>
                <a:ext uri="{FF2B5EF4-FFF2-40B4-BE49-F238E27FC236}">
                  <a16:creationId xmlns:a16="http://schemas.microsoft.com/office/drawing/2014/main" id="{14F1042D-6A90-1243-A7F1-3084D4D13870}"/>
                </a:ext>
              </a:extLst>
            </p:cNvPr>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65" name="Freeform 157">
              <a:extLst>
                <a:ext uri="{FF2B5EF4-FFF2-40B4-BE49-F238E27FC236}">
                  <a16:creationId xmlns:a16="http://schemas.microsoft.com/office/drawing/2014/main" id="{5E82AD00-E6F8-5C47-A6E7-B9A84C3DA7FD}"/>
                </a:ext>
              </a:extLst>
            </p:cNvPr>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66" name="Freeform 158">
              <a:extLst>
                <a:ext uri="{FF2B5EF4-FFF2-40B4-BE49-F238E27FC236}">
                  <a16:creationId xmlns:a16="http://schemas.microsoft.com/office/drawing/2014/main" id="{49C98F8D-7AB2-8B46-95CC-5444C4F97EE3}"/>
                </a:ext>
              </a:extLst>
            </p:cNvPr>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68" name="텍스트 개체 틀 2">
            <a:extLst>
              <a:ext uri="{FF2B5EF4-FFF2-40B4-BE49-F238E27FC236}">
                <a16:creationId xmlns:a16="http://schemas.microsoft.com/office/drawing/2014/main" id="{9E578128-3472-D84E-BCB8-3FAAD0F7D846}"/>
              </a:ext>
            </a:extLst>
          </p:cNvPr>
          <p:cNvSpPr txBox="1">
            <a:spLocks/>
          </p:cNvSpPr>
          <p:nvPr/>
        </p:nvSpPr>
        <p:spPr>
          <a:xfrm>
            <a:off x="7415842" y="5368801"/>
            <a:ext cx="4073425" cy="1211889"/>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IN" altLang="ko-KR" sz="1200" dirty="0">
                <a:solidFill>
                  <a:srgbClr val="7F7F7F"/>
                </a:solidFill>
                <a:latin typeface="Roboto condensed"/>
                <a:cs typeface="Roboto condensed"/>
              </a:rPr>
              <a:t>I choose K-means clustering because it provides a clear and straightforward visualization of the groups. And by looking at the map we can clearly visualize the most demanding pickup location and where most the customers are </a:t>
            </a:r>
            <a:r>
              <a:rPr lang="en-US" altLang="ko-KR" sz="1200" dirty="0">
                <a:solidFill>
                  <a:srgbClr val="7F7F7F"/>
                </a:solidFill>
                <a:latin typeface="Roboto condensed"/>
                <a:cs typeface="Roboto condensed"/>
              </a:rPr>
              <a:t>going too.</a:t>
            </a:r>
            <a:endParaRPr lang="en-IN" altLang="ko-KR" sz="1200" dirty="0">
              <a:solidFill>
                <a:srgbClr val="7F7F7F"/>
              </a:solidFill>
              <a:latin typeface="Roboto condensed"/>
              <a:cs typeface="Roboto condensed"/>
            </a:endParaRPr>
          </a:p>
        </p:txBody>
      </p:sp>
    </p:spTree>
    <p:extLst>
      <p:ext uri="{BB962C8B-B14F-4D97-AF65-F5344CB8AC3E}">
        <p14:creationId xmlns:p14="http://schemas.microsoft.com/office/powerpoint/2010/main" val="1922527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Rounded Rectangle 12"/>
          <p:cNvSpPr/>
          <p:nvPr/>
        </p:nvSpPr>
        <p:spPr>
          <a:xfrm>
            <a:off x="6767537" y="1835951"/>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9" name="Group 14"/>
          <p:cNvGrpSpPr/>
          <p:nvPr/>
        </p:nvGrpSpPr>
        <p:grpSpPr>
          <a:xfrm>
            <a:off x="6918062" y="2024519"/>
            <a:ext cx="249029" cy="157960"/>
            <a:chOff x="6351" y="0"/>
            <a:chExt cx="490538" cy="311150"/>
          </a:xfrm>
          <a:solidFill>
            <a:schemeClr val="bg1"/>
          </a:solidFill>
        </p:grpSpPr>
        <p:sp>
          <p:nvSpPr>
            <p:cNvPr id="10" name="Freeform 144"/>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1" name="Freeform 145"/>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2" name="Freeform 146"/>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grpSp>
        <p:nvGrpSpPr>
          <p:cNvPr id="13" name="Group 31"/>
          <p:cNvGrpSpPr/>
          <p:nvPr/>
        </p:nvGrpSpPr>
        <p:grpSpPr>
          <a:xfrm>
            <a:off x="7415842" y="1672696"/>
            <a:ext cx="4073425" cy="943504"/>
            <a:chOff x="4826000" y="920370"/>
            <a:chExt cx="3055069" cy="707628"/>
          </a:xfrm>
        </p:grpSpPr>
        <p:sp>
          <p:nvSpPr>
            <p:cNvPr id="14" name="텍스트 개체 틀 2"/>
            <p:cNvSpPr txBox="1">
              <a:spLocks/>
            </p:cNvSpPr>
            <p:nvPr/>
          </p:nvSpPr>
          <p:spPr>
            <a:xfrm>
              <a:off x="4826000" y="1184741"/>
              <a:ext cx="3055069" cy="443257"/>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IN" altLang="ko-KR" sz="1200" dirty="0">
                  <a:solidFill>
                    <a:schemeClr val="bg1">
                      <a:lumMod val="50000"/>
                    </a:schemeClr>
                  </a:solidFill>
                  <a:latin typeface="Roboto condensed"/>
                  <a:cs typeface="Roboto condensed"/>
                </a:rPr>
                <a:t>Linear regression is used on a training set of 90% of training set</a:t>
              </a:r>
              <a:endParaRPr lang="en-US" altLang="ko-KR" sz="1200" dirty="0">
                <a:solidFill>
                  <a:schemeClr val="bg1">
                    <a:lumMod val="50000"/>
                  </a:schemeClr>
                </a:solidFill>
                <a:latin typeface="Roboto condensed"/>
                <a:cs typeface="Roboto condensed"/>
              </a:endParaRPr>
            </a:p>
          </p:txBody>
        </p:sp>
        <p:sp>
          <p:nvSpPr>
            <p:cNvPr id="15" name="텍스트 개체 틀 2"/>
            <p:cNvSpPr txBox="1">
              <a:spLocks/>
            </p:cNvSpPr>
            <p:nvPr/>
          </p:nvSpPr>
          <p:spPr>
            <a:xfrm>
              <a:off x="4826000" y="920370"/>
              <a:ext cx="3055069" cy="314465"/>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600" dirty="0">
                  <a:solidFill>
                    <a:schemeClr val="tx1">
                      <a:lumMod val="65000"/>
                      <a:lumOff val="35000"/>
                    </a:schemeClr>
                  </a:solidFill>
                  <a:latin typeface="Roboto condensed"/>
                  <a:cs typeface="Roboto condensed"/>
                </a:rPr>
                <a:t>Fit Model</a:t>
              </a:r>
            </a:p>
          </p:txBody>
        </p:sp>
      </p:grpSp>
      <p:sp>
        <p:nvSpPr>
          <p:cNvPr id="16" name="Rounded Rectangle 11"/>
          <p:cNvSpPr/>
          <p:nvPr/>
        </p:nvSpPr>
        <p:spPr>
          <a:xfrm>
            <a:off x="6763224" y="2908349"/>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17" name="Group 18"/>
          <p:cNvGrpSpPr/>
          <p:nvPr/>
        </p:nvGrpSpPr>
        <p:grpSpPr>
          <a:xfrm>
            <a:off x="6922577" y="3059213"/>
            <a:ext cx="231708" cy="231708"/>
            <a:chOff x="6350" y="4763"/>
            <a:chExt cx="492125" cy="492125"/>
          </a:xfrm>
          <a:solidFill>
            <a:schemeClr val="bg1"/>
          </a:solidFill>
        </p:grpSpPr>
        <p:sp>
          <p:nvSpPr>
            <p:cNvPr id="18"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9"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20"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22" name="텍스트 개체 틀 2"/>
          <p:cNvSpPr txBox="1">
            <a:spLocks/>
          </p:cNvSpPr>
          <p:nvPr/>
        </p:nvSpPr>
        <p:spPr>
          <a:xfrm>
            <a:off x="7415842" y="3102585"/>
            <a:ext cx="4073425" cy="591009"/>
          </a:xfrm>
          <a:prstGeom prst="rect">
            <a:avLst/>
          </a:prstGeom>
        </p:spPr>
        <p:txBody>
          <a:bodyPr vert="horz" lIns="121920" tIns="60960" rIns="121920" bIns="60960" rtlCol="0" anchor="t">
            <a:norm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IN" altLang="ko-KR" sz="1200" dirty="0">
                <a:solidFill>
                  <a:srgbClr val="7F7F7F"/>
                </a:solidFill>
                <a:latin typeface="Roboto condensed"/>
                <a:cs typeface="Roboto condensed"/>
              </a:rPr>
              <a:t>Firstly a model is produced using only the distance variable to get a baseline idea of performance.</a:t>
            </a:r>
            <a:endParaRPr lang="en-US" altLang="ko-KR" sz="1200" dirty="0">
              <a:solidFill>
                <a:srgbClr val="7F7F7F"/>
              </a:solidFill>
              <a:latin typeface="Roboto condensed"/>
              <a:cs typeface="Roboto condensed"/>
            </a:endParaRPr>
          </a:p>
        </p:txBody>
      </p:sp>
      <p:sp>
        <p:nvSpPr>
          <p:cNvPr id="24" name="Rounded Rectangle 10"/>
          <p:cNvSpPr/>
          <p:nvPr/>
        </p:nvSpPr>
        <p:spPr>
          <a:xfrm>
            <a:off x="6767223" y="3980748"/>
            <a:ext cx="535099" cy="535099"/>
          </a:xfrm>
          <a:prstGeom prst="roundRect">
            <a:avLst>
              <a:gd name="adj" fmla="val 50000"/>
            </a:avLst>
          </a:prstGeom>
          <a:solidFill>
            <a:srgbClr val="ED657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25" name="Freeform 53"/>
          <p:cNvSpPr>
            <a:spLocks noEditPoints="1"/>
          </p:cNvSpPr>
          <p:nvPr/>
        </p:nvSpPr>
        <p:spPr bwMode="auto">
          <a:xfrm>
            <a:off x="6943413" y="4134697"/>
            <a:ext cx="194611" cy="216975"/>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latin typeface="Roboto condensed"/>
              <a:cs typeface="Roboto condensed"/>
            </a:endParaRPr>
          </a:p>
        </p:txBody>
      </p:sp>
      <p:sp>
        <p:nvSpPr>
          <p:cNvPr id="27" name="텍스트 개체 틀 2"/>
          <p:cNvSpPr txBox="1">
            <a:spLocks/>
          </p:cNvSpPr>
          <p:nvPr/>
        </p:nvSpPr>
        <p:spPr>
          <a:xfrm>
            <a:off x="7415842" y="4179979"/>
            <a:ext cx="4073425" cy="591009"/>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IN" altLang="ko-KR" sz="1200" dirty="0">
                <a:solidFill>
                  <a:srgbClr val="7F7F7F"/>
                </a:solidFill>
                <a:latin typeface="Roboto condensed"/>
                <a:cs typeface="Roboto condensed"/>
              </a:rPr>
              <a:t>Generally the predictions do not appear to be very good. The model seems to have low variance, high bias (as expected for a simple linear model).</a:t>
            </a:r>
            <a:endParaRPr lang="en-US" altLang="ko-KR" sz="1200" dirty="0">
              <a:solidFill>
                <a:srgbClr val="7F7F7F"/>
              </a:solidFill>
              <a:latin typeface="Roboto condensed"/>
              <a:cs typeface="Roboto condensed"/>
            </a:endParaRPr>
          </a:p>
        </p:txBody>
      </p:sp>
      <p:grpSp>
        <p:nvGrpSpPr>
          <p:cNvPr id="30" name="Group 22"/>
          <p:cNvGrpSpPr/>
          <p:nvPr/>
        </p:nvGrpSpPr>
        <p:grpSpPr>
          <a:xfrm>
            <a:off x="6937320" y="5220423"/>
            <a:ext cx="229771" cy="226112"/>
            <a:chOff x="6297613" y="1392238"/>
            <a:chExt cx="498475" cy="490537"/>
          </a:xfrm>
          <a:solidFill>
            <a:schemeClr val="bg1"/>
          </a:solidFill>
        </p:grpSpPr>
        <p:sp>
          <p:nvSpPr>
            <p:cNvPr id="31" name="Freeform 23"/>
            <p:cNvSpPr>
              <a:spLocks/>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32" name="Freeform 24"/>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33" name="Freeform 25"/>
            <p:cNvSpPr>
              <a:spLocks/>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37" name="矩形 5">
            <a:extLst>
              <a:ext uri="{FF2B5EF4-FFF2-40B4-BE49-F238E27FC236}">
                <a16:creationId xmlns:a16="http://schemas.microsoft.com/office/drawing/2014/main" id="{8C709FF2-D729-1748-A764-2923BCC6B8ED}"/>
              </a:ext>
            </a:extLst>
          </p:cNvPr>
          <p:cNvSpPr/>
          <p:nvPr/>
        </p:nvSpPr>
        <p:spPr>
          <a:xfrm>
            <a:off x="237066" y="25025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PART FOUR</a:t>
            </a:r>
            <a:endParaRPr lang="zh-CN" altLang="en-US" sz="2000" dirty="0"/>
          </a:p>
        </p:txBody>
      </p:sp>
      <p:sp>
        <p:nvSpPr>
          <p:cNvPr id="38" name="文本框 3">
            <a:extLst>
              <a:ext uri="{FF2B5EF4-FFF2-40B4-BE49-F238E27FC236}">
                <a16:creationId xmlns:a16="http://schemas.microsoft.com/office/drawing/2014/main" id="{F881F9C7-3CD3-AF48-84CF-BFA65BF50AAF}"/>
              </a:ext>
            </a:extLst>
          </p:cNvPr>
          <p:cNvSpPr txBox="1"/>
          <p:nvPr/>
        </p:nvSpPr>
        <p:spPr>
          <a:xfrm>
            <a:off x="2226736" y="190460"/>
            <a:ext cx="6053664" cy="502766"/>
          </a:xfrm>
          <a:prstGeom prst="rect">
            <a:avLst/>
          </a:prstGeom>
          <a:noFill/>
        </p:spPr>
        <p:txBody>
          <a:bodyPr wrap="square" rtlCol="0">
            <a:spAutoFit/>
          </a:bodyPr>
          <a:lstStyle/>
          <a:p>
            <a:r>
              <a:rPr lang="en-US" altLang="zh-CN" sz="2667" dirty="0">
                <a:solidFill>
                  <a:srgbClr val="183A5D"/>
                </a:solidFill>
                <a:latin typeface="微软雅黑" panose="020B0503020204020204" pitchFamily="34" charset="-122"/>
                <a:ea typeface="微软雅黑" panose="020B0503020204020204" pitchFamily="34" charset="-122"/>
              </a:rPr>
              <a:t>Linear Regression</a:t>
            </a:r>
            <a:endParaRPr lang="zh-CN" altLang="en-US" sz="2667" dirty="0">
              <a:solidFill>
                <a:srgbClr val="183A5D"/>
              </a:solidFill>
              <a:latin typeface="微软雅黑" panose="020B0503020204020204" pitchFamily="34" charset="-122"/>
              <a:ea typeface="微软雅黑" panose="020B0503020204020204" pitchFamily="34" charset="-122"/>
            </a:endParaRPr>
          </a:p>
        </p:txBody>
      </p:sp>
      <p:pic>
        <p:nvPicPr>
          <p:cNvPr id="43" name="Picture 42">
            <a:extLst>
              <a:ext uri="{FF2B5EF4-FFF2-40B4-BE49-F238E27FC236}">
                <a16:creationId xmlns:a16="http://schemas.microsoft.com/office/drawing/2014/main" id="{19C90D7B-5BD5-7E4D-8CAC-FB993B7E92F5}"/>
              </a:ext>
            </a:extLst>
          </p:cNvPr>
          <p:cNvPicPr>
            <a:picLocks noChangeAspect="1"/>
          </p:cNvPicPr>
          <p:nvPr/>
        </p:nvPicPr>
        <p:blipFill>
          <a:blip r:embed="rId2"/>
          <a:stretch>
            <a:fillRect/>
          </a:stretch>
        </p:blipFill>
        <p:spPr>
          <a:xfrm>
            <a:off x="135331" y="3169378"/>
            <a:ext cx="5461253" cy="3434622"/>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1FF7C5D0-BAE2-EB48-8665-3B5734F27B45}"/>
              </a:ext>
            </a:extLst>
          </p:cNvPr>
          <p:cNvPicPr>
            <a:picLocks noChangeAspect="1"/>
          </p:cNvPicPr>
          <p:nvPr/>
        </p:nvPicPr>
        <p:blipFill>
          <a:blip r:embed="rId3"/>
          <a:stretch>
            <a:fillRect/>
          </a:stretch>
        </p:blipFill>
        <p:spPr>
          <a:xfrm>
            <a:off x="469900" y="1048501"/>
            <a:ext cx="5308600" cy="1892300"/>
          </a:xfrm>
          <a:prstGeom prst="rect">
            <a:avLst/>
          </a:prstGeom>
        </p:spPr>
      </p:pic>
    </p:spTree>
    <p:extLst>
      <p:ext uri="{BB962C8B-B14F-4D97-AF65-F5344CB8AC3E}">
        <p14:creationId xmlns:p14="http://schemas.microsoft.com/office/powerpoint/2010/main" val="2375508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237067" y="25400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PART FOUR</a:t>
            </a:r>
            <a:endParaRPr lang="zh-CN" altLang="en-US" sz="2000" dirty="0"/>
          </a:p>
        </p:txBody>
      </p:sp>
      <p:sp>
        <p:nvSpPr>
          <p:cNvPr id="8" name="Rounded Rectangle 12"/>
          <p:cNvSpPr/>
          <p:nvPr/>
        </p:nvSpPr>
        <p:spPr>
          <a:xfrm>
            <a:off x="6477019" y="1725580"/>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9" name="Group 14"/>
          <p:cNvGrpSpPr/>
          <p:nvPr/>
        </p:nvGrpSpPr>
        <p:grpSpPr>
          <a:xfrm>
            <a:off x="6627544" y="1914148"/>
            <a:ext cx="249029" cy="157960"/>
            <a:chOff x="6351" y="0"/>
            <a:chExt cx="490538" cy="311150"/>
          </a:xfrm>
          <a:solidFill>
            <a:schemeClr val="bg1"/>
          </a:solidFill>
        </p:grpSpPr>
        <p:sp>
          <p:nvSpPr>
            <p:cNvPr id="10" name="Freeform 144"/>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1" name="Freeform 145"/>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2" name="Freeform 146"/>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14" name="텍스트 개체 틀 2"/>
          <p:cNvSpPr txBox="1">
            <a:spLocks/>
          </p:cNvSpPr>
          <p:nvPr/>
        </p:nvSpPr>
        <p:spPr>
          <a:xfrm>
            <a:off x="7125324" y="1914819"/>
            <a:ext cx="4073425" cy="591009"/>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IN" altLang="ko-KR" sz="1200" dirty="0">
                <a:solidFill>
                  <a:schemeClr val="bg1">
                    <a:lumMod val="50000"/>
                  </a:schemeClr>
                </a:solidFill>
                <a:latin typeface="Roboto condensed"/>
                <a:cs typeface="Roboto condensed"/>
              </a:rPr>
              <a:t>Linear regression is now used on the full set of features, for the same set (90%).</a:t>
            </a:r>
            <a:endParaRPr lang="en-US" altLang="ko-KR" sz="1200" dirty="0">
              <a:solidFill>
                <a:schemeClr val="bg1">
                  <a:lumMod val="50000"/>
                </a:schemeClr>
              </a:solidFill>
              <a:latin typeface="Roboto condensed"/>
              <a:cs typeface="Roboto condensed"/>
            </a:endParaRPr>
          </a:p>
        </p:txBody>
      </p:sp>
      <p:sp>
        <p:nvSpPr>
          <p:cNvPr id="16" name="Rounded Rectangle 11"/>
          <p:cNvSpPr/>
          <p:nvPr/>
        </p:nvSpPr>
        <p:spPr>
          <a:xfrm>
            <a:off x="654524" y="4584944"/>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17" name="Group 18"/>
          <p:cNvGrpSpPr/>
          <p:nvPr/>
        </p:nvGrpSpPr>
        <p:grpSpPr>
          <a:xfrm>
            <a:off x="813877" y="4735808"/>
            <a:ext cx="231708" cy="231708"/>
            <a:chOff x="6350" y="4763"/>
            <a:chExt cx="492125" cy="492125"/>
          </a:xfrm>
          <a:solidFill>
            <a:schemeClr val="bg1"/>
          </a:solidFill>
        </p:grpSpPr>
        <p:sp>
          <p:nvSpPr>
            <p:cNvPr id="18"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9"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20"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22" name="텍스트 개체 틀 2"/>
          <p:cNvSpPr txBox="1">
            <a:spLocks/>
          </p:cNvSpPr>
          <p:nvPr/>
        </p:nvSpPr>
        <p:spPr>
          <a:xfrm>
            <a:off x="1348976" y="4529034"/>
            <a:ext cx="4073425" cy="591009"/>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IN" altLang="ko-KR" sz="1200" dirty="0">
                <a:solidFill>
                  <a:srgbClr val="7F7F7F"/>
                </a:solidFill>
                <a:latin typeface="Roboto condensed"/>
                <a:cs typeface="Roboto condensed"/>
              </a:rPr>
              <a:t>The plot shows that predictions in red generally agree with the actual duration in black, certainly outperforming the basic distance model.</a:t>
            </a:r>
            <a:endParaRPr lang="en-US" altLang="ko-KR" sz="1200" dirty="0">
              <a:solidFill>
                <a:srgbClr val="7F7F7F"/>
              </a:solidFill>
              <a:latin typeface="Roboto condensed"/>
              <a:cs typeface="Roboto condensed"/>
            </a:endParaRPr>
          </a:p>
        </p:txBody>
      </p:sp>
      <p:sp>
        <p:nvSpPr>
          <p:cNvPr id="25" name="Freeform 53"/>
          <p:cNvSpPr>
            <a:spLocks noEditPoints="1"/>
          </p:cNvSpPr>
          <p:nvPr/>
        </p:nvSpPr>
        <p:spPr bwMode="auto">
          <a:xfrm>
            <a:off x="6930713" y="6450565"/>
            <a:ext cx="194611" cy="216975"/>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latin typeface="Roboto condensed"/>
              <a:cs typeface="Roboto condensed"/>
            </a:endParaRPr>
          </a:p>
        </p:txBody>
      </p:sp>
      <p:grpSp>
        <p:nvGrpSpPr>
          <p:cNvPr id="30" name="Group 22"/>
          <p:cNvGrpSpPr/>
          <p:nvPr/>
        </p:nvGrpSpPr>
        <p:grpSpPr>
          <a:xfrm>
            <a:off x="841320" y="4581150"/>
            <a:ext cx="229771" cy="226112"/>
            <a:chOff x="6297613" y="1392238"/>
            <a:chExt cx="498475" cy="490537"/>
          </a:xfrm>
          <a:solidFill>
            <a:schemeClr val="bg1"/>
          </a:solidFill>
        </p:grpSpPr>
        <p:sp>
          <p:nvSpPr>
            <p:cNvPr id="31" name="Freeform 23"/>
            <p:cNvSpPr>
              <a:spLocks/>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32" name="Freeform 24"/>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33" name="Freeform 25"/>
            <p:cNvSpPr>
              <a:spLocks/>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37" name="文本框 3">
            <a:extLst>
              <a:ext uri="{FF2B5EF4-FFF2-40B4-BE49-F238E27FC236}">
                <a16:creationId xmlns:a16="http://schemas.microsoft.com/office/drawing/2014/main" id="{CE7DD300-13B7-7144-8E0A-EDFDA9028495}"/>
              </a:ext>
            </a:extLst>
          </p:cNvPr>
          <p:cNvSpPr txBox="1"/>
          <p:nvPr/>
        </p:nvSpPr>
        <p:spPr>
          <a:xfrm>
            <a:off x="2226736" y="190460"/>
            <a:ext cx="6053664" cy="502766"/>
          </a:xfrm>
          <a:prstGeom prst="rect">
            <a:avLst/>
          </a:prstGeom>
          <a:noFill/>
        </p:spPr>
        <p:txBody>
          <a:bodyPr wrap="square" rtlCol="0">
            <a:spAutoFit/>
          </a:bodyPr>
          <a:lstStyle/>
          <a:p>
            <a:r>
              <a:rPr lang="en-US" altLang="zh-CN" sz="2667" dirty="0">
                <a:solidFill>
                  <a:srgbClr val="183A5D"/>
                </a:solidFill>
                <a:latin typeface="微软雅黑" panose="020B0503020204020204" pitchFamily="34" charset="-122"/>
                <a:ea typeface="微软雅黑" panose="020B0503020204020204" pitchFamily="34" charset="-122"/>
              </a:rPr>
              <a:t>Linear Regression</a:t>
            </a:r>
          </a:p>
        </p:txBody>
      </p:sp>
      <p:pic>
        <p:nvPicPr>
          <p:cNvPr id="39" name="Picture 38">
            <a:extLst>
              <a:ext uri="{FF2B5EF4-FFF2-40B4-BE49-F238E27FC236}">
                <a16:creationId xmlns:a16="http://schemas.microsoft.com/office/drawing/2014/main" id="{0F44000F-B660-5C40-8D05-0D2ECB888B6B}"/>
              </a:ext>
            </a:extLst>
          </p:cNvPr>
          <p:cNvPicPr>
            <a:picLocks noChangeAspect="1"/>
          </p:cNvPicPr>
          <p:nvPr/>
        </p:nvPicPr>
        <p:blipFill>
          <a:blip r:embed="rId2"/>
          <a:stretch>
            <a:fillRect/>
          </a:stretch>
        </p:blipFill>
        <p:spPr>
          <a:xfrm>
            <a:off x="5804858" y="3916660"/>
            <a:ext cx="6053664" cy="2941340"/>
          </a:xfrm>
          <a:prstGeom prst="rect">
            <a:avLst/>
          </a:prstGeom>
        </p:spPr>
      </p:pic>
      <p:pic>
        <p:nvPicPr>
          <p:cNvPr id="3" name="Picture 2" descr="A close up of text on a black background&#10;&#10;Description automatically generated">
            <a:extLst>
              <a:ext uri="{FF2B5EF4-FFF2-40B4-BE49-F238E27FC236}">
                <a16:creationId xmlns:a16="http://schemas.microsoft.com/office/drawing/2014/main" id="{10C4A89A-3CF7-C04B-873A-39DA58F5A1AC}"/>
              </a:ext>
            </a:extLst>
          </p:cNvPr>
          <p:cNvPicPr>
            <a:picLocks noChangeAspect="1"/>
          </p:cNvPicPr>
          <p:nvPr/>
        </p:nvPicPr>
        <p:blipFill>
          <a:blip r:embed="rId3"/>
          <a:stretch>
            <a:fillRect/>
          </a:stretch>
        </p:blipFill>
        <p:spPr>
          <a:xfrm>
            <a:off x="0" y="963433"/>
            <a:ext cx="6137402" cy="2949568"/>
          </a:xfrm>
          <a:prstGeom prst="rect">
            <a:avLst/>
          </a:prstGeom>
        </p:spPr>
      </p:pic>
    </p:spTree>
    <p:extLst>
      <p:ext uri="{BB962C8B-B14F-4D97-AF65-F5344CB8AC3E}">
        <p14:creationId xmlns:p14="http://schemas.microsoft.com/office/powerpoint/2010/main" val="3451182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237067" y="25400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PART FIVE</a:t>
            </a:r>
            <a:endParaRPr lang="zh-CN" altLang="en-US" sz="2000" dirty="0"/>
          </a:p>
        </p:txBody>
      </p:sp>
      <p:grpSp>
        <p:nvGrpSpPr>
          <p:cNvPr id="9" name="Group 14"/>
          <p:cNvGrpSpPr/>
          <p:nvPr/>
        </p:nvGrpSpPr>
        <p:grpSpPr>
          <a:xfrm>
            <a:off x="6918062" y="2024519"/>
            <a:ext cx="249029" cy="157960"/>
            <a:chOff x="6351" y="0"/>
            <a:chExt cx="490538" cy="311150"/>
          </a:xfrm>
          <a:solidFill>
            <a:schemeClr val="bg1"/>
          </a:solidFill>
        </p:grpSpPr>
        <p:sp>
          <p:nvSpPr>
            <p:cNvPr id="10" name="Freeform 144"/>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1" name="Freeform 145"/>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2" name="Freeform 146"/>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25" name="Freeform 53"/>
          <p:cNvSpPr>
            <a:spLocks noEditPoints="1"/>
          </p:cNvSpPr>
          <p:nvPr/>
        </p:nvSpPr>
        <p:spPr bwMode="auto">
          <a:xfrm>
            <a:off x="6943413" y="4134697"/>
            <a:ext cx="194611" cy="216975"/>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latin typeface="Roboto condensed"/>
              <a:cs typeface="Roboto condensed"/>
            </a:endParaRPr>
          </a:p>
        </p:txBody>
      </p:sp>
      <p:grpSp>
        <p:nvGrpSpPr>
          <p:cNvPr id="30" name="Group 22"/>
          <p:cNvGrpSpPr/>
          <p:nvPr/>
        </p:nvGrpSpPr>
        <p:grpSpPr>
          <a:xfrm>
            <a:off x="6937320" y="5220423"/>
            <a:ext cx="229771" cy="226112"/>
            <a:chOff x="6297613" y="1392238"/>
            <a:chExt cx="498475" cy="490537"/>
          </a:xfrm>
          <a:solidFill>
            <a:schemeClr val="bg1"/>
          </a:solidFill>
        </p:grpSpPr>
        <p:sp>
          <p:nvSpPr>
            <p:cNvPr id="31" name="Freeform 23"/>
            <p:cNvSpPr>
              <a:spLocks/>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32" name="Freeform 24"/>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33" name="Freeform 25"/>
            <p:cNvSpPr>
              <a:spLocks/>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39" name="文本框 3">
            <a:extLst>
              <a:ext uri="{FF2B5EF4-FFF2-40B4-BE49-F238E27FC236}">
                <a16:creationId xmlns:a16="http://schemas.microsoft.com/office/drawing/2014/main" id="{BA11B8F4-0B3F-4FF0-9975-A9538451C39E}"/>
              </a:ext>
            </a:extLst>
          </p:cNvPr>
          <p:cNvSpPr txBox="1"/>
          <p:nvPr/>
        </p:nvSpPr>
        <p:spPr>
          <a:xfrm>
            <a:off x="2107466" y="192331"/>
            <a:ext cx="6053664" cy="502766"/>
          </a:xfrm>
          <a:prstGeom prst="rect">
            <a:avLst/>
          </a:prstGeom>
          <a:noFill/>
        </p:spPr>
        <p:txBody>
          <a:bodyPr wrap="square" rtlCol="0">
            <a:spAutoFit/>
          </a:bodyPr>
          <a:lstStyle/>
          <a:p>
            <a:r>
              <a:rPr lang="en-US" altLang="zh-CN" sz="2667">
                <a:solidFill>
                  <a:srgbClr val="183A5D"/>
                </a:solidFill>
                <a:latin typeface="微软雅黑" panose="020B0503020204020204" pitchFamily="34" charset="-122"/>
                <a:ea typeface="微软雅黑" panose="020B0503020204020204" pitchFamily="34" charset="-122"/>
              </a:rPr>
              <a:t>Time</a:t>
            </a:r>
            <a:r>
              <a:rPr lang="zh-CN" altLang="en-US" sz="2667">
                <a:solidFill>
                  <a:srgbClr val="183A5D"/>
                </a:solidFill>
                <a:latin typeface="微软雅黑" panose="020B0503020204020204" pitchFamily="34" charset="-122"/>
                <a:ea typeface="微软雅黑" panose="020B0503020204020204" pitchFamily="34" charset="-122"/>
              </a:rPr>
              <a:t> </a:t>
            </a:r>
            <a:r>
              <a:rPr lang="en-US" altLang="zh-CN" sz="2667">
                <a:solidFill>
                  <a:srgbClr val="183A5D"/>
                </a:solidFill>
                <a:latin typeface="微软雅黑" panose="020B0503020204020204" pitchFamily="34" charset="-122"/>
                <a:ea typeface="微软雅黑" panose="020B0503020204020204" pitchFamily="34" charset="-122"/>
              </a:rPr>
              <a:t>Series</a:t>
            </a:r>
            <a:endParaRPr lang="zh-CN" altLang="en-US" sz="2667" dirty="0">
              <a:solidFill>
                <a:srgbClr val="183A5D"/>
              </a:solidFill>
              <a:latin typeface="微软雅黑" panose="020B0503020204020204" pitchFamily="34" charset="-122"/>
              <a:ea typeface="微软雅黑" panose="020B0503020204020204" pitchFamily="34" charset="-122"/>
            </a:endParaRPr>
          </a:p>
        </p:txBody>
      </p:sp>
      <p:pic>
        <p:nvPicPr>
          <p:cNvPr id="40" name="Picture 39">
            <a:extLst>
              <a:ext uri="{FF2B5EF4-FFF2-40B4-BE49-F238E27FC236}">
                <a16:creationId xmlns:a16="http://schemas.microsoft.com/office/drawing/2014/main" id="{B0A0219D-E94B-4B88-8583-0C83CCF7B5A0}"/>
              </a:ext>
            </a:extLst>
          </p:cNvPr>
          <p:cNvPicPr>
            <a:picLocks noChangeAspect="1"/>
          </p:cNvPicPr>
          <p:nvPr/>
        </p:nvPicPr>
        <p:blipFill>
          <a:blip r:embed="rId2"/>
          <a:stretch>
            <a:fillRect/>
          </a:stretch>
        </p:blipFill>
        <p:spPr>
          <a:xfrm>
            <a:off x="6332611" y="905703"/>
            <a:ext cx="5715272" cy="5629275"/>
          </a:xfrm>
          <a:prstGeom prst="rect">
            <a:avLst/>
          </a:prstGeom>
        </p:spPr>
      </p:pic>
      <p:sp>
        <p:nvSpPr>
          <p:cNvPr id="3" name="TextBox 2">
            <a:extLst>
              <a:ext uri="{FF2B5EF4-FFF2-40B4-BE49-F238E27FC236}">
                <a16:creationId xmlns:a16="http://schemas.microsoft.com/office/drawing/2014/main" id="{7C905584-F616-4257-A72B-D25EB223AE5F}"/>
              </a:ext>
            </a:extLst>
          </p:cNvPr>
          <p:cNvSpPr txBox="1"/>
          <p:nvPr/>
        </p:nvSpPr>
        <p:spPr>
          <a:xfrm>
            <a:off x="924338" y="1470991"/>
            <a:ext cx="4338431"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Time series analysis accounts for the fact that the data taken over time for the pickup and drop of New York Taxi  may have an internal structure (such as autocorrelation, trend or seasonal variation) that should be accounted for.</a:t>
            </a:r>
            <a:br>
              <a:rPr lang="en-US" dirty="0"/>
            </a:br>
            <a:endParaRPr lang="en-US" dirty="0"/>
          </a:p>
          <a:p>
            <a:pPr marL="285750" indent="-285750">
              <a:buFont typeface="Arial" panose="020B0604020202020204" pitchFamily="34" charset="0"/>
              <a:buChar char="•"/>
            </a:pPr>
            <a:r>
              <a:rPr lang="en-US" dirty="0"/>
              <a:t>Future, It can be used for forecasting and improving the Cab facility.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300061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Rounded Rectangle 12"/>
          <p:cNvSpPr/>
          <p:nvPr/>
        </p:nvSpPr>
        <p:spPr>
          <a:xfrm>
            <a:off x="6767537" y="1835951"/>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9" name="Group 14"/>
          <p:cNvGrpSpPr/>
          <p:nvPr/>
        </p:nvGrpSpPr>
        <p:grpSpPr>
          <a:xfrm>
            <a:off x="6918062" y="2024519"/>
            <a:ext cx="249029" cy="157960"/>
            <a:chOff x="6351" y="0"/>
            <a:chExt cx="490538" cy="311150"/>
          </a:xfrm>
          <a:solidFill>
            <a:schemeClr val="bg1"/>
          </a:solidFill>
        </p:grpSpPr>
        <p:sp>
          <p:nvSpPr>
            <p:cNvPr id="10" name="Freeform 144"/>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1" name="Freeform 145"/>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2" name="Freeform 146"/>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grpSp>
        <p:nvGrpSpPr>
          <p:cNvPr id="13" name="Group 31"/>
          <p:cNvGrpSpPr/>
          <p:nvPr/>
        </p:nvGrpSpPr>
        <p:grpSpPr>
          <a:xfrm>
            <a:off x="7326008" y="1848942"/>
            <a:ext cx="4163260" cy="800653"/>
            <a:chOff x="4758624" y="1052555"/>
            <a:chExt cx="3122445" cy="600490"/>
          </a:xfrm>
        </p:grpSpPr>
        <p:sp>
          <p:nvSpPr>
            <p:cNvPr id="14" name="텍스트 개체 틀 2"/>
            <p:cNvSpPr txBox="1">
              <a:spLocks/>
            </p:cNvSpPr>
            <p:nvPr/>
          </p:nvSpPr>
          <p:spPr>
            <a:xfrm>
              <a:off x="4758624" y="1209788"/>
              <a:ext cx="3055069" cy="443257"/>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endParaRPr lang="en-US" altLang="ko-KR" sz="1067" dirty="0">
                <a:solidFill>
                  <a:schemeClr val="bg1">
                    <a:lumMod val="50000"/>
                  </a:schemeClr>
                </a:solidFill>
                <a:latin typeface="Roboto condensed"/>
                <a:cs typeface="Roboto condensed"/>
              </a:endParaRPr>
            </a:p>
          </p:txBody>
        </p:sp>
        <p:sp>
          <p:nvSpPr>
            <p:cNvPr id="15" name="텍스트 개체 틀 2"/>
            <p:cNvSpPr txBox="1">
              <a:spLocks/>
            </p:cNvSpPr>
            <p:nvPr/>
          </p:nvSpPr>
          <p:spPr>
            <a:xfrm>
              <a:off x="4826000" y="1052555"/>
              <a:ext cx="3055069" cy="314465"/>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400" dirty="0">
                  <a:solidFill>
                    <a:schemeClr val="bg1">
                      <a:lumMod val="50000"/>
                    </a:schemeClr>
                  </a:solidFill>
                  <a:latin typeface="Roboto condensed"/>
                  <a:cs typeface="Roboto condensed"/>
                </a:rPr>
                <a:t>Data collected on Hourly basis.</a:t>
              </a:r>
            </a:p>
          </p:txBody>
        </p:sp>
      </p:grpSp>
      <p:sp>
        <p:nvSpPr>
          <p:cNvPr id="16" name="Rounded Rectangle 11"/>
          <p:cNvSpPr/>
          <p:nvPr/>
        </p:nvSpPr>
        <p:spPr>
          <a:xfrm>
            <a:off x="6763224" y="2908349"/>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17" name="Group 18"/>
          <p:cNvGrpSpPr/>
          <p:nvPr/>
        </p:nvGrpSpPr>
        <p:grpSpPr>
          <a:xfrm>
            <a:off x="6922577" y="3059213"/>
            <a:ext cx="231708" cy="231708"/>
            <a:chOff x="6350" y="4763"/>
            <a:chExt cx="492125" cy="492125"/>
          </a:xfrm>
          <a:solidFill>
            <a:schemeClr val="bg1"/>
          </a:solidFill>
        </p:grpSpPr>
        <p:sp>
          <p:nvSpPr>
            <p:cNvPr id="18"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9"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20"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grpSp>
        <p:nvGrpSpPr>
          <p:cNvPr id="21" name="Group 35"/>
          <p:cNvGrpSpPr/>
          <p:nvPr/>
        </p:nvGrpSpPr>
        <p:grpSpPr>
          <a:xfrm>
            <a:off x="7415842" y="2965423"/>
            <a:ext cx="4073425" cy="728172"/>
            <a:chOff x="4826000" y="1081869"/>
            <a:chExt cx="3055069" cy="546129"/>
          </a:xfrm>
        </p:grpSpPr>
        <p:sp>
          <p:nvSpPr>
            <p:cNvPr id="22" name="텍스트 개체 틀 2"/>
            <p:cNvSpPr txBox="1">
              <a:spLocks/>
            </p:cNvSpPr>
            <p:nvPr/>
          </p:nvSpPr>
          <p:spPr>
            <a:xfrm>
              <a:off x="4826000" y="1184741"/>
              <a:ext cx="3055069" cy="443257"/>
            </a:xfrm>
            <a:prstGeom prst="rect">
              <a:avLst/>
            </a:prstGeom>
          </p:spPr>
          <p:txBody>
            <a:bodyPr vert="horz" lIns="121920" tIns="60960" rIns="121920" bIns="60960" rtlCol="0" anchor="t">
              <a:norm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endParaRPr lang="en-US" altLang="ko-KR" sz="1200" dirty="0">
                <a:solidFill>
                  <a:srgbClr val="7F7F7F"/>
                </a:solidFill>
                <a:latin typeface="Roboto condensed"/>
                <a:cs typeface="Roboto condensed"/>
              </a:endParaRPr>
            </a:p>
          </p:txBody>
        </p:sp>
        <p:sp>
          <p:nvSpPr>
            <p:cNvPr id="23" name="텍스트 개체 틀 2"/>
            <p:cNvSpPr txBox="1">
              <a:spLocks/>
            </p:cNvSpPr>
            <p:nvPr/>
          </p:nvSpPr>
          <p:spPr>
            <a:xfrm>
              <a:off x="4826000" y="1081869"/>
              <a:ext cx="3055069" cy="314465"/>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400" dirty="0">
                  <a:solidFill>
                    <a:srgbClr val="7F7F7F"/>
                  </a:solidFill>
                  <a:latin typeface="Roboto condensed"/>
                  <a:cs typeface="Roboto condensed"/>
                </a:rPr>
                <a:t>Trend analysis on the peak hour time</a:t>
              </a:r>
            </a:p>
            <a:p>
              <a:pPr algn="l">
                <a:lnSpc>
                  <a:spcPct val="120000"/>
                </a:lnSpc>
              </a:pPr>
              <a:endParaRPr lang="en-US" altLang="ko-KR" sz="1400" dirty="0">
                <a:solidFill>
                  <a:schemeClr val="tx1">
                    <a:lumMod val="65000"/>
                    <a:lumOff val="35000"/>
                  </a:schemeClr>
                </a:solidFill>
                <a:latin typeface="Roboto condensed"/>
                <a:cs typeface="Roboto condensed"/>
              </a:endParaRPr>
            </a:p>
          </p:txBody>
        </p:sp>
      </p:grpSp>
      <p:sp>
        <p:nvSpPr>
          <p:cNvPr id="24" name="Rounded Rectangle 10"/>
          <p:cNvSpPr/>
          <p:nvPr/>
        </p:nvSpPr>
        <p:spPr>
          <a:xfrm>
            <a:off x="6767223" y="3980748"/>
            <a:ext cx="535099" cy="535099"/>
          </a:xfrm>
          <a:prstGeom prst="roundRect">
            <a:avLst>
              <a:gd name="adj" fmla="val 50000"/>
            </a:avLst>
          </a:prstGeom>
          <a:solidFill>
            <a:srgbClr val="ED657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25" name="Freeform 53"/>
          <p:cNvSpPr>
            <a:spLocks noEditPoints="1"/>
          </p:cNvSpPr>
          <p:nvPr/>
        </p:nvSpPr>
        <p:spPr bwMode="auto">
          <a:xfrm>
            <a:off x="6943413" y="4134697"/>
            <a:ext cx="194611" cy="216975"/>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latin typeface="Roboto condensed"/>
              <a:cs typeface="Roboto condensed"/>
            </a:endParaRPr>
          </a:p>
        </p:txBody>
      </p:sp>
      <p:grpSp>
        <p:nvGrpSpPr>
          <p:cNvPr id="26" name="Group 38"/>
          <p:cNvGrpSpPr/>
          <p:nvPr/>
        </p:nvGrpSpPr>
        <p:grpSpPr>
          <a:xfrm>
            <a:off x="7415840" y="3855175"/>
            <a:ext cx="4073426" cy="992993"/>
            <a:chOff x="4825999" y="941137"/>
            <a:chExt cx="3055070" cy="744745"/>
          </a:xfrm>
        </p:grpSpPr>
        <p:sp>
          <p:nvSpPr>
            <p:cNvPr id="27" name="텍스트 개체 틀 2"/>
            <p:cNvSpPr txBox="1">
              <a:spLocks/>
            </p:cNvSpPr>
            <p:nvPr/>
          </p:nvSpPr>
          <p:spPr>
            <a:xfrm>
              <a:off x="4826000" y="1184741"/>
              <a:ext cx="3055069" cy="443257"/>
            </a:xfrm>
            <a:prstGeom prst="rect">
              <a:avLst/>
            </a:prstGeom>
          </p:spPr>
          <p:txBody>
            <a:bodyPr vert="horz" lIns="121920" tIns="60960" rIns="121920" bIns="60960" rtlCol="0" anchor="t">
              <a:norm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endParaRPr lang="en-US" altLang="ko-KR" sz="1200" dirty="0">
                <a:solidFill>
                  <a:srgbClr val="7F7F7F"/>
                </a:solidFill>
                <a:latin typeface="Roboto condensed"/>
                <a:cs typeface="Roboto condensed"/>
              </a:endParaRPr>
            </a:p>
          </p:txBody>
        </p:sp>
        <p:sp>
          <p:nvSpPr>
            <p:cNvPr id="28" name="텍스트 개체 틀 2"/>
            <p:cNvSpPr txBox="1">
              <a:spLocks/>
            </p:cNvSpPr>
            <p:nvPr/>
          </p:nvSpPr>
          <p:spPr>
            <a:xfrm>
              <a:off x="4825999" y="941137"/>
              <a:ext cx="3055069" cy="744745"/>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400" dirty="0">
                  <a:solidFill>
                    <a:srgbClr val="7F7F7F"/>
                  </a:solidFill>
                  <a:latin typeface="Roboto condensed"/>
                  <a:cs typeface="Roboto condensed"/>
                </a:rPr>
                <a:t>Decline during the fifth hour of the day and drastic rise during the tenth hour of the day</a:t>
              </a:r>
            </a:p>
            <a:p>
              <a:pPr algn="l">
                <a:lnSpc>
                  <a:spcPct val="120000"/>
                </a:lnSpc>
              </a:pPr>
              <a:endParaRPr lang="en-US" altLang="ko-KR" sz="1400" dirty="0">
                <a:solidFill>
                  <a:schemeClr val="tx1">
                    <a:lumMod val="65000"/>
                    <a:lumOff val="35000"/>
                  </a:schemeClr>
                </a:solidFill>
                <a:latin typeface="Roboto condensed"/>
                <a:cs typeface="Roboto condensed"/>
              </a:endParaRPr>
            </a:p>
          </p:txBody>
        </p:sp>
      </p:grpSp>
      <p:grpSp>
        <p:nvGrpSpPr>
          <p:cNvPr id="30" name="Group 22"/>
          <p:cNvGrpSpPr/>
          <p:nvPr/>
        </p:nvGrpSpPr>
        <p:grpSpPr>
          <a:xfrm>
            <a:off x="6937320" y="5220423"/>
            <a:ext cx="229771" cy="226112"/>
            <a:chOff x="6297613" y="1392238"/>
            <a:chExt cx="498475" cy="490537"/>
          </a:xfrm>
          <a:solidFill>
            <a:schemeClr val="bg1"/>
          </a:solidFill>
        </p:grpSpPr>
        <p:sp>
          <p:nvSpPr>
            <p:cNvPr id="31" name="Freeform 23"/>
            <p:cNvSpPr>
              <a:spLocks/>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32" name="Freeform 24"/>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33" name="Freeform 25"/>
            <p:cNvSpPr>
              <a:spLocks/>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37" name="矩形 5">
            <a:extLst>
              <a:ext uri="{FF2B5EF4-FFF2-40B4-BE49-F238E27FC236}">
                <a16:creationId xmlns:a16="http://schemas.microsoft.com/office/drawing/2014/main" id="{8C709FF2-D729-1748-A764-2923BCC6B8ED}"/>
              </a:ext>
            </a:extLst>
          </p:cNvPr>
          <p:cNvSpPr/>
          <p:nvPr/>
        </p:nvSpPr>
        <p:spPr>
          <a:xfrm>
            <a:off x="237066" y="25025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PART FIVE</a:t>
            </a:r>
            <a:endParaRPr lang="zh-CN" altLang="en-US" sz="2400" dirty="0"/>
          </a:p>
        </p:txBody>
      </p:sp>
      <p:sp>
        <p:nvSpPr>
          <p:cNvPr id="38" name="文本框 3">
            <a:extLst>
              <a:ext uri="{FF2B5EF4-FFF2-40B4-BE49-F238E27FC236}">
                <a16:creationId xmlns:a16="http://schemas.microsoft.com/office/drawing/2014/main" id="{F881F9C7-3CD3-AF48-84CF-BFA65BF50AAF}"/>
              </a:ext>
            </a:extLst>
          </p:cNvPr>
          <p:cNvSpPr txBox="1"/>
          <p:nvPr/>
        </p:nvSpPr>
        <p:spPr>
          <a:xfrm>
            <a:off x="2107466" y="192331"/>
            <a:ext cx="6053664" cy="502766"/>
          </a:xfrm>
          <a:prstGeom prst="rect">
            <a:avLst/>
          </a:prstGeom>
          <a:noFill/>
        </p:spPr>
        <p:txBody>
          <a:bodyPr wrap="square" rtlCol="0">
            <a:spAutoFit/>
          </a:bodyPr>
          <a:lstStyle/>
          <a:p>
            <a:r>
              <a:rPr lang="en-US" altLang="zh-CN" sz="2667" dirty="0">
                <a:solidFill>
                  <a:srgbClr val="183A5D"/>
                </a:solidFill>
                <a:latin typeface="微软雅黑" panose="020B0503020204020204" pitchFamily="34" charset="-122"/>
                <a:ea typeface="微软雅黑" panose="020B0503020204020204" pitchFamily="34" charset="-122"/>
              </a:rPr>
              <a:t>Time</a:t>
            </a:r>
            <a:r>
              <a:rPr lang="zh-CN" altLang="en-US" sz="2667" dirty="0">
                <a:solidFill>
                  <a:srgbClr val="183A5D"/>
                </a:solidFill>
                <a:latin typeface="微软雅黑" panose="020B0503020204020204" pitchFamily="34" charset="-122"/>
                <a:ea typeface="微软雅黑" panose="020B0503020204020204" pitchFamily="34" charset="-122"/>
              </a:rPr>
              <a:t> </a:t>
            </a:r>
            <a:r>
              <a:rPr lang="en-US" altLang="zh-CN" sz="2667" dirty="0">
                <a:solidFill>
                  <a:srgbClr val="183A5D"/>
                </a:solidFill>
                <a:latin typeface="微软雅黑" panose="020B0503020204020204" pitchFamily="34" charset="-122"/>
                <a:ea typeface="微软雅黑" panose="020B0503020204020204" pitchFamily="34" charset="-122"/>
              </a:rPr>
              <a:t>Series</a:t>
            </a:r>
            <a:endParaRPr lang="zh-CN" altLang="en-US" sz="2667" dirty="0">
              <a:solidFill>
                <a:srgbClr val="183A5D"/>
              </a:solidFill>
              <a:latin typeface="微软雅黑" panose="020B0503020204020204" pitchFamily="34" charset="-122"/>
              <a:ea typeface="微软雅黑" panose="020B0503020204020204" pitchFamily="34" charset="-122"/>
            </a:endParaRPr>
          </a:p>
        </p:txBody>
      </p:sp>
      <p:pic>
        <p:nvPicPr>
          <p:cNvPr id="39" name="Picture 38">
            <a:extLst>
              <a:ext uri="{FF2B5EF4-FFF2-40B4-BE49-F238E27FC236}">
                <a16:creationId xmlns:a16="http://schemas.microsoft.com/office/drawing/2014/main" id="{C5F8C442-46A1-4211-89BC-23EBC32094CA}"/>
              </a:ext>
            </a:extLst>
          </p:cNvPr>
          <p:cNvPicPr>
            <a:picLocks noChangeAspect="1"/>
          </p:cNvPicPr>
          <p:nvPr/>
        </p:nvPicPr>
        <p:blipFill>
          <a:blip r:embed="rId2"/>
          <a:stretch>
            <a:fillRect/>
          </a:stretch>
        </p:blipFill>
        <p:spPr>
          <a:xfrm>
            <a:off x="109217" y="964361"/>
            <a:ext cx="6296553" cy="5629275"/>
          </a:xfrm>
          <a:prstGeom prst="rect">
            <a:avLst/>
          </a:prstGeom>
        </p:spPr>
      </p:pic>
    </p:spTree>
    <p:extLst>
      <p:ext uri="{BB962C8B-B14F-4D97-AF65-F5344CB8AC3E}">
        <p14:creationId xmlns:p14="http://schemas.microsoft.com/office/powerpoint/2010/main" val="4025305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Rounded Rectangle 12"/>
          <p:cNvSpPr/>
          <p:nvPr/>
        </p:nvSpPr>
        <p:spPr>
          <a:xfrm>
            <a:off x="6767537" y="1835951"/>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9" name="Group 14"/>
          <p:cNvGrpSpPr/>
          <p:nvPr/>
        </p:nvGrpSpPr>
        <p:grpSpPr>
          <a:xfrm>
            <a:off x="6918062" y="2024519"/>
            <a:ext cx="249029" cy="157960"/>
            <a:chOff x="6351" y="0"/>
            <a:chExt cx="490538" cy="311150"/>
          </a:xfrm>
          <a:solidFill>
            <a:schemeClr val="bg1"/>
          </a:solidFill>
        </p:grpSpPr>
        <p:sp>
          <p:nvSpPr>
            <p:cNvPr id="10" name="Freeform 144"/>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1" name="Freeform 145"/>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2" name="Freeform 146"/>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grpSp>
        <p:nvGrpSpPr>
          <p:cNvPr id="13" name="Group 31"/>
          <p:cNvGrpSpPr/>
          <p:nvPr/>
        </p:nvGrpSpPr>
        <p:grpSpPr>
          <a:xfrm>
            <a:off x="7415842" y="1928412"/>
            <a:ext cx="4073425" cy="687788"/>
            <a:chOff x="4826000" y="1112157"/>
            <a:chExt cx="3055069" cy="515841"/>
          </a:xfrm>
        </p:grpSpPr>
        <p:sp>
          <p:nvSpPr>
            <p:cNvPr id="14" name="텍스트 개체 틀 2"/>
            <p:cNvSpPr txBox="1">
              <a:spLocks/>
            </p:cNvSpPr>
            <p:nvPr/>
          </p:nvSpPr>
          <p:spPr>
            <a:xfrm>
              <a:off x="4826000" y="1184741"/>
              <a:ext cx="3055069" cy="443257"/>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067" dirty="0">
                  <a:solidFill>
                    <a:schemeClr val="bg1">
                      <a:lumMod val="50000"/>
                    </a:schemeClr>
                  </a:solidFill>
                  <a:latin typeface="Roboto condensed"/>
                  <a:cs typeface="Roboto condensed"/>
                </a:rPr>
                <a:t>.</a:t>
              </a:r>
            </a:p>
          </p:txBody>
        </p:sp>
        <p:sp>
          <p:nvSpPr>
            <p:cNvPr id="15" name="텍스트 개체 틀 2"/>
            <p:cNvSpPr txBox="1">
              <a:spLocks/>
            </p:cNvSpPr>
            <p:nvPr/>
          </p:nvSpPr>
          <p:spPr>
            <a:xfrm>
              <a:off x="4826000" y="1112157"/>
              <a:ext cx="3055069" cy="314465"/>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400" dirty="0">
                  <a:solidFill>
                    <a:schemeClr val="bg1">
                      <a:lumMod val="50000"/>
                    </a:schemeClr>
                  </a:solidFill>
                  <a:latin typeface="Roboto condensed"/>
                  <a:cs typeface="Roboto condensed"/>
                </a:rPr>
                <a:t>Data collected on Weekly time series</a:t>
              </a:r>
              <a:endParaRPr lang="en-US" altLang="ko-KR" sz="1400" dirty="0">
                <a:solidFill>
                  <a:schemeClr val="tx1">
                    <a:lumMod val="65000"/>
                    <a:lumOff val="35000"/>
                  </a:schemeClr>
                </a:solidFill>
                <a:latin typeface="Roboto condensed"/>
                <a:cs typeface="Roboto condensed"/>
              </a:endParaRPr>
            </a:p>
          </p:txBody>
        </p:sp>
      </p:grpSp>
      <p:sp>
        <p:nvSpPr>
          <p:cNvPr id="16" name="Rounded Rectangle 11"/>
          <p:cNvSpPr/>
          <p:nvPr/>
        </p:nvSpPr>
        <p:spPr>
          <a:xfrm>
            <a:off x="6763224" y="2908349"/>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17" name="Group 18"/>
          <p:cNvGrpSpPr/>
          <p:nvPr/>
        </p:nvGrpSpPr>
        <p:grpSpPr>
          <a:xfrm>
            <a:off x="6922577" y="3059213"/>
            <a:ext cx="231708" cy="231708"/>
            <a:chOff x="6350" y="4763"/>
            <a:chExt cx="492125" cy="492125"/>
          </a:xfrm>
          <a:solidFill>
            <a:schemeClr val="bg1"/>
          </a:solidFill>
        </p:grpSpPr>
        <p:sp>
          <p:nvSpPr>
            <p:cNvPr id="18"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9"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20"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grpSp>
        <p:nvGrpSpPr>
          <p:cNvPr id="21" name="Group 35"/>
          <p:cNvGrpSpPr/>
          <p:nvPr/>
        </p:nvGrpSpPr>
        <p:grpSpPr>
          <a:xfrm>
            <a:off x="7415842" y="2750091"/>
            <a:ext cx="4073425" cy="943504"/>
            <a:chOff x="4826000" y="920370"/>
            <a:chExt cx="3055069" cy="707628"/>
          </a:xfrm>
        </p:grpSpPr>
        <p:sp>
          <p:nvSpPr>
            <p:cNvPr id="22" name="텍스트 개체 틀 2"/>
            <p:cNvSpPr txBox="1">
              <a:spLocks/>
            </p:cNvSpPr>
            <p:nvPr/>
          </p:nvSpPr>
          <p:spPr>
            <a:xfrm>
              <a:off x="4826000" y="1184741"/>
              <a:ext cx="3055069" cy="443257"/>
            </a:xfrm>
            <a:prstGeom prst="rect">
              <a:avLst/>
            </a:prstGeom>
          </p:spPr>
          <p:txBody>
            <a:bodyPr vert="horz" lIns="121920" tIns="60960" rIns="121920" bIns="60960" rtlCol="0" anchor="t">
              <a:norm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200" dirty="0">
                  <a:solidFill>
                    <a:srgbClr val="7F7F7F"/>
                  </a:solidFill>
                  <a:latin typeface="Roboto condensed"/>
                  <a:cs typeface="Roboto condensed"/>
                </a:rPr>
                <a:t>.</a:t>
              </a:r>
            </a:p>
          </p:txBody>
        </p:sp>
        <p:sp>
          <p:nvSpPr>
            <p:cNvPr id="23" name="텍스트 개체 틀 2"/>
            <p:cNvSpPr txBox="1">
              <a:spLocks/>
            </p:cNvSpPr>
            <p:nvPr/>
          </p:nvSpPr>
          <p:spPr>
            <a:xfrm>
              <a:off x="4826000" y="920370"/>
              <a:ext cx="3055069" cy="314465"/>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endParaRPr lang="en-US" altLang="ko-KR" sz="1600" dirty="0">
                <a:solidFill>
                  <a:schemeClr val="tx1">
                    <a:lumMod val="65000"/>
                    <a:lumOff val="35000"/>
                  </a:schemeClr>
                </a:solidFill>
                <a:latin typeface="Roboto condensed"/>
                <a:cs typeface="Roboto condensed"/>
              </a:endParaRPr>
            </a:p>
          </p:txBody>
        </p:sp>
      </p:grpSp>
      <p:sp>
        <p:nvSpPr>
          <p:cNvPr id="24" name="Rounded Rectangle 10"/>
          <p:cNvSpPr/>
          <p:nvPr/>
        </p:nvSpPr>
        <p:spPr>
          <a:xfrm>
            <a:off x="6767223" y="3980748"/>
            <a:ext cx="535099" cy="535099"/>
          </a:xfrm>
          <a:prstGeom prst="roundRect">
            <a:avLst>
              <a:gd name="adj" fmla="val 50000"/>
            </a:avLst>
          </a:prstGeom>
          <a:solidFill>
            <a:srgbClr val="ED657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25" name="Freeform 53"/>
          <p:cNvSpPr>
            <a:spLocks noEditPoints="1"/>
          </p:cNvSpPr>
          <p:nvPr/>
        </p:nvSpPr>
        <p:spPr bwMode="auto">
          <a:xfrm>
            <a:off x="6943413" y="4134697"/>
            <a:ext cx="194611" cy="216975"/>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latin typeface="Roboto condensed"/>
              <a:cs typeface="Roboto condensed"/>
            </a:endParaRPr>
          </a:p>
        </p:txBody>
      </p:sp>
      <p:grpSp>
        <p:nvGrpSpPr>
          <p:cNvPr id="26" name="Group 38"/>
          <p:cNvGrpSpPr/>
          <p:nvPr/>
        </p:nvGrpSpPr>
        <p:grpSpPr>
          <a:xfrm>
            <a:off x="7415842" y="4134697"/>
            <a:ext cx="4073425" cy="943504"/>
            <a:chOff x="4826000" y="920370"/>
            <a:chExt cx="3055069" cy="707628"/>
          </a:xfrm>
        </p:grpSpPr>
        <p:sp>
          <p:nvSpPr>
            <p:cNvPr id="27" name="텍스트 개체 틀 2"/>
            <p:cNvSpPr txBox="1">
              <a:spLocks/>
            </p:cNvSpPr>
            <p:nvPr/>
          </p:nvSpPr>
          <p:spPr>
            <a:xfrm>
              <a:off x="4826000" y="1184741"/>
              <a:ext cx="3055069" cy="443257"/>
            </a:xfrm>
            <a:prstGeom prst="rect">
              <a:avLst/>
            </a:prstGeom>
          </p:spPr>
          <p:txBody>
            <a:bodyPr vert="horz" lIns="121920" tIns="60960" rIns="121920" bIns="60960" rtlCol="0" anchor="t">
              <a:norm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endParaRPr lang="en-US" altLang="ko-KR" sz="1200" dirty="0">
                <a:solidFill>
                  <a:srgbClr val="7F7F7F"/>
                </a:solidFill>
                <a:latin typeface="Roboto condensed"/>
                <a:cs typeface="Roboto condensed"/>
              </a:endParaRPr>
            </a:p>
          </p:txBody>
        </p:sp>
        <p:sp>
          <p:nvSpPr>
            <p:cNvPr id="28" name="텍스트 개체 틀 2"/>
            <p:cNvSpPr txBox="1">
              <a:spLocks/>
            </p:cNvSpPr>
            <p:nvPr/>
          </p:nvSpPr>
          <p:spPr>
            <a:xfrm>
              <a:off x="4826000" y="920370"/>
              <a:ext cx="3055069" cy="450434"/>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400" dirty="0">
                  <a:solidFill>
                    <a:schemeClr val="tx1">
                      <a:lumMod val="65000"/>
                      <a:lumOff val="35000"/>
                    </a:schemeClr>
                  </a:solidFill>
                  <a:latin typeface="Roboto condensed"/>
                  <a:cs typeface="Roboto condensed"/>
                </a:rPr>
                <a:t>Maximum demand between Thursday to Friday</a:t>
              </a:r>
            </a:p>
          </p:txBody>
        </p:sp>
      </p:grpSp>
      <p:grpSp>
        <p:nvGrpSpPr>
          <p:cNvPr id="30" name="Group 22"/>
          <p:cNvGrpSpPr/>
          <p:nvPr/>
        </p:nvGrpSpPr>
        <p:grpSpPr>
          <a:xfrm>
            <a:off x="6937320" y="5220423"/>
            <a:ext cx="229771" cy="226112"/>
            <a:chOff x="6297613" y="1392238"/>
            <a:chExt cx="498475" cy="490537"/>
          </a:xfrm>
          <a:solidFill>
            <a:schemeClr val="bg1"/>
          </a:solidFill>
        </p:grpSpPr>
        <p:sp>
          <p:nvSpPr>
            <p:cNvPr id="31" name="Freeform 23"/>
            <p:cNvSpPr>
              <a:spLocks/>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32" name="Freeform 24"/>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33" name="Freeform 25"/>
            <p:cNvSpPr>
              <a:spLocks/>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37" name="矩形 5">
            <a:extLst>
              <a:ext uri="{FF2B5EF4-FFF2-40B4-BE49-F238E27FC236}">
                <a16:creationId xmlns:a16="http://schemas.microsoft.com/office/drawing/2014/main" id="{8C709FF2-D729-1748-A764-2923BCC6B8ED}"/>
              </a:ext>
            </a:extLst>
          </p:cNvPr>
          <p:cNvSpPr/>
          <p:nvPr/>
        </p:nvSpPr>
        <p:spPr>
          <a:xfrm>
            <a:off x="237066" y="25025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PART FIVE</a:t>
            </a:r>
            <a:endParaRPr lang="zh-CN" altLang="en-US" sz="2400" dirty="0"/>
          </a:p>
        </p:txBody>
      </p:sp>
      <p:sp>
        <p:nvSpPr>
          <p:cNvPr id="38" name="文本框 3">
            <a:extLst>
              <a:ext uri="{FF2B5EF4-FFF2-40B4-BE49-F238E27FC236}">
                <a16:creationId xmlns:a16="http://schemas.microsoft.com/office/drawing/2014/main" id="{F881F9C7-3CD3-AF48-84CF-BFA65BF50AAF}"/>
              </a:ext>
            </a:extLst>
          </p:cNvPr>
          <p:cNvSpPr txBox="1"/>
          <p:nvPr/>
        </p:nvSpPr>
        <p:spPr>
          <a:xfrm>
            <a:off x="2226736" y="190460"/>
            <a:ext cx="6053664" cy="502766"/>
          </a:xfrm>
          <a:prstGeom prst="rect">
            <a:avLst/>
          </a:prstGeom>
          <a:noFill/>
        </p:spPr>
        <p:txBody>
          <a:bodyPr wrap="square" rtlCol="0">
            <a:spAutoFit/>
          </a:bodyPr>
          <a:lstStyle/>
          <a:p>
            <a:r>
              <a:rPr lang="en-US" altLang="zh-CN" sz="2667" dirty="0">
                <a:solidFill>
                  <a:srgbClr val="183A5D"/>
                </a:solidFill>
                <a:latin typeface="微软雅黑" panose="020B0503020204020204" pitchFamily="34" charset="-122"/>
                <a:ea typeface="微软雅黑" panose="020B0503020204020204" pitchFamily="34" charset="-122"/>
              </a:rPr>
              <a:t>Time</a:t>
            </a:r>
            <a:r>
              <a:rPr lang="zh-CN" altLang="en-US" sz="2667" dirty="0">
                <a:solidFill>
                  <a:srgbClr val="183A5D"/>
                </a:solidFill>
                <a:latin typeface="微软雅黑" panose="020B0503020204020204" pitchFamily="34" charset="-122"/>
                <a:ea typeface="微软雅黑" panose="020B0503020204020204" pitchFamily="34" charset="-122"/>
              </a:rPr>
              <a:t> </a:t>
            </a:r>
            <a:r>
              <a:rPr lang="en-US" altLang="zh-CN" sz="2667" dirty="0">
                <a:solidFill>
                  <a:srgbClr val="183A5D"/>
                </a:solidFill>
                <a:latin typeface="微软雅黑" panose="020B0503020204020204" pitchFamily="34" charset="-122"/>
                <a:ea typeface="微软雅黑" panose="020B0503020204020204" pitchFamily="34" charset="-122"/>
              </a:rPr>
              <a:t>Series</a:t>
            </a:r>
            <a:endParaRPr lang="zh-CN" altLang="en-US" sz="2667" dirty="0">
              <a:solidFill>
                <a:srgbClr val="183A5D"/>
              </a:solidFill>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3E5A2B9A-C093-4EBA-8424-75E50BBC6C27}"/>
              </a:ext>
            </a:extLst>
          </p:cNvPr>
          <p:cNvPicPr>
            <a:picLocks noChangeAspect="1"/>
          </p:cNvPicPr>
          <p:nvPr/>
        </p:nvPicPr>
        <p:blipFill>
          <a:blip r:embed="rId2"/>
          <a:stretch>
            <a:fillRect/>
          </a:stretch>
        </p:blipFill>
        <p:spPr>
          <a:xfrm>
            <a:off x="138416" y="878957"/>
            <a:ext cx="6053664" cy="5629275"/>
          </a:xfrm>
          <a:prstGeom prst="rect">
            <a:avLst/>
          </a:prstGeom>
        </p:spPr>
      </p:pic>
      <p:sp>
        <p:nvSpPr>
          <p:cNvPr id="6" name="Rectangle 5">
            <a:extLst>
              <a:ext uri="{FF2B5EF4-FFF2-40B4-BE49-F238E27FC236}">
                <a16:creationId xmlns:a16="http://schemas.microsoft.com/office/drawing/2014/main" id="{4FB2388A-5B63-4A47-8B02-627371A97043}"/>
              </a:ext>
            </a:extLst>
          </p:cNvPr>
          <p:cNvSpPr/>
          <p:nvPr/>
        </p:nvSpPr>
        <p:spPr>
          <a:xfrm>
            <a:off x="7457676" y="3057414"/>
            <a:ext cx="4367748" cy="327077"/>
          </a:xfrm>
          <a:prstGeom prst="rect">
            <a:avLst/>
          </a:prstGeom>
        </p:spPr>
        <p:txBody>
          <a:bodyPr wrap="square">
            <a:spAutoFit/>
          </a:bodyPr>
          <a:lstStyle/>
          <a:p>
            <a:pPr>
              <a:lnSpc>
                <a:spcPct val="120000"/>
              </a:lnSpc>
            </a:pPr>
            <a:r>
              <a:rPr lang="en-US" altLang="ko-KR" sz="1400" dirty="0">
                <a:solidFill>
                  <a:srgbClr val="7F7F7F"/>
                </a:solidFill>
                <a:latin typeface="Roboto condensed"/>
                <a:cs typeface="Roboto condensed"/>
              </a:rPr>
              <a:t>Increasing demand till Saturday and fall on Sunday.</a:t>
            </a:r>
          </a:p>
        </p:txBody>
      </p:sp>
    </p:spTree>
    <p:extLst>
      <p:ext uri="{BB962C8B-B14F-4D97-AF65-F5344CB8AC3E}">
        <p14:creationId xmlns:p14="http://schemas.microsoft.com/office/powerpoint/2010/main" val="3609775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7" name="矩形 5">
            <a:extLst>
              <a:ext uri="{FF2B5EF4-FFF2-40B4-BE49-F238E27FC236}">
                <a16:creationId xmlns:a16="http://schemas.microsoft.com/office/drawing/2014/main" id="{8C709FF2-D729-1748-A764-2923BCC6B8ED}"/>
              </a:ext>
            </a:extLst>
          </p:cNvPr>
          <p:cNvSpPr/>
          <p:nvPr/>
        </p:nvSpPr>
        <p:spPr>
          <a:xfrm>
            <a:off x="237066" y="25025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PART SIX</a:t>
            </a:r>
            <a:endParaRPr lang="zh-CN" altLang="en-US" sz="2400" dirty="0"/>
          </a:p>
        </p:txBody>
      </p:sp>
      <p:sp>
        <p:nvSpPr>
          <p:cNvPr id="38" name="文本框 3">
            <a:extLst>
              <a:ext uri="{FF2B5EF4-FFF2-40B4-BE49-F238E27FC236}">
                <a16:creationId xmlns:a16="http://schemas.microsoft.com/office/drawing/2014/main" id="{F881F9C7-3CD3-AF48-84CF-BFA65BF50AAF}"/>
              </a:ext>
            </a:extLst>
          </p:cNvPr>
          <p:cNvSpPr txBox="1"/>
          <p:nvPr/>
        </p:nvSpPr>
        <p:spPr>
          <a:xfrm>
            <a:off x="2226736" y="190460"/>
            <a:ext cx="6053664" cy="913199"/>
          </a:xfrm>
          <a:prstGeom prst="rect">
            <a:avLst/>
          </a:prstGeom>
          <a:noFill/>
        </p:spPr>
        <p:txBody>
          <a:bodyPr wrap="square" rtlCol="0">
            <a:spAutoFit/>
          </a:bodyPr>
          <a:lstStyle/>
          <a:p>
            <a:r>
              <a:rPr lang="en-IN" altLang="zh-CN" sz="2667" dirty="0">
                <a:solidFill>
                  <a:srgbClr val="183A5D"/>
                </a:solidFill>
                <a:latin typeface="微软雅黑" panose="020B0503020204020204" pitchFamily="34" charset="-122"/>
                <a:ea typeface="微软雅黑" panose="020B0503020204020204" pitchFamily="34" charset="-122"/>
              </a:rPr>
              <a:t>Recommendations for the Organization</a:t>
            </a:r>
            <a:endParaRPr lang="zh-CN" altLang="en-US" sz="2667" dirty="0">
              <a:solidFill>
                <a:srgbClr val="183A5D"/>
              </a:solidFill>
              <a:latin typeface="微软雅黑" panose="020B0503020204020204" pitchFamily="34" charset="-122"/>
              <a:ea typeface="微软雅黑" panose="020B0503020204020204" pitchFamily="34" charset="-122"/>
            </a:endParaRPr>
          </a:p>
        </p:txBody>
      </p:sp>
      <p:sp>
        <p:nvSpPr>
          <p:cNvPr id="4" name="TextBox 3">
            <a:extLst>
              <a:ext uri="{FF2B5EF4-FFF2-40B4-BE49-F238E27FC236}">
                <a16:creationId xmlns:a16="http://schemas.microsoft.com/office/drawing/2014/main" id="{E6B39C74-6D31-C74C-B536-174ECD9B411F}"/>
              </a:ext>
            </a:extLst>
          </p:cNvPr>
          <p:cNvSpPr txBox="1"/>
          <p:nvPr/>
        </p:nvSpPr>
        <p:spPr>
          <a:xfrm>
            <a:off x="368300" y="1447800"/>
            <a:ext cx="11328400" cy="4855432"/>
          </a:xfrm>
          <a:prstGeom prst="rect">
            <a:avLst/>
          </a:prstGeom>
          <a:noFill/>
        </p:spPr>
        <p:txBody>
          <a:bodyPr wrap="square" rtlCol="0">
            <a:spAutoFit/>
          </a:bodyPr>
          <a:lstStyle/>
          <a:p>
            <a:pPr marL="285750" indent="-285750">
              <a:lnSpc>
                <a:spcPct val="150000"/>
              </a:lnSpc>
              <a:buFont typeface="Wingdings" pitchFamily="2" charset="2"/>
              <a:buChar char="Ø"/>
            </a:pPr>
            <a:r>
              <a:rPr lang="en-IN" sz="1600" dirty="0"/>
              <a:t>For </a:t>
            </a:r>
            <a:r>
              <a:rPr lang="en-IN" sz="1600" b="1" dirty="0">
                <a:solidFill>
                  <a:schemeClr val="accent2">
                    <a:lumMod val="75000"/>
                  </a:schemeClr>
                </a:solidFill>
              </a:rPr>
              <a:t>companies</a:t>
            </a:r>
            <a:r>
              <a:rPr lang="en-IN" sz="1600" dirty="0"/>
              <a:t> who would like to build taxi business in New York City, they could use this analysis as guidance to deploy their supply of taxis and control the flow of total taxis. For example, they could send more taxis in peak hour, peak day and peak month; companies could also provide more taxis in hottest pickups areas. Besides its important to control the number of taxis, companies could arrange taxis trips in crowded locations like Manhattan or JFK airport.</a:t>
            </a:r>
          </a:p>
          <a:p>
            <a:pPr marL="285750" indent="-285750">
              <a:lnSpc>
                <a:spcPct val="150000"/>
              </a:lnSpc>
              <a:buFont typeface="Wingdings" pitchFamily="2" charset="2"/>
              <a:buChar char="Ø"/>
            </a:pPr>
            <a:r>
              <a:rPr lang="en-IN" sz="1600" dirty="0"/>
              <a:t>For </a:t>
            </a:r>
            <a:r>
              <a:rPr lang="en-IN" sz="1600" b="1" dirty="0">
                <a:solidFill>
                  <a:schemeClr val="accent2">
                    <a:lumMod val="75000"/>
                  </a:schemeClr>
                </a:solidFill>
              </a:rPr>
              <a:t>government</a:t>
            </a:r>
            <a:r>
              <a:rPr lang="en-IN" sz="1600" dirty="0"/>
              <a:t> institutions, they could take this analysis as the reference to help related departments to manage traffic conditions and adjust the route arrangement during peak time in hot areas. For example, during weekends, especially dinner time and in places that offers entertainments, there is an obvious increase of need in taxis, so organizations could control the flow on the roads on these areas in these periods ahead of time to avoid traffic jam as much as possible.</a:t>
            </a:r>
          </a:p>
          <a:p>
            <a:pPr marL="285750" indent="-285750">
              <a:lnSpc>
                <a:spcPct val="150000"/>
              </a:lnSpc>
              <a:buFont typeface="Wingdings" pitchFamily="2" charset="2"/>
              <a:buChar char="Ø"/>
            </a:pPr>
            <a:r>
              <a:rPr lang="en-IN" sz="1600" dirty="0"/>
              <a:t>For </a:t>
            </a:r>
            <a:r>
              <a:rPr lang="en-IN" sz="1600" b="1" dirty="0">
                <a:solidFill>
                  <a:schemeClr val="accent2">
                    <a:lumMod val="75000"/>
                  </a:schemeClr>
                </a:solidFill>
              </a:rPr>
              <a:t>individuals</a:t>
            </a:r>
            <a:r>
              <a:rPr lang="en-IN" sz="1600" dirty="0"/>
              <a:t>, they could use this analysis to learn more about the traffic conditions in the city where they are living in and manage their time wisely to avoid wasting too much time on the road. For example, for peak time from the centre of NYC to airport, passengers should leave and make reservations of taxis earlier.</a:t>
            </a:r>
          </a:p>
          <a:p>
            <a:pPr marL="285750" indent="-285750">
              <a:lnSpc>
                <a:spcPct val="150000"/>
              </a:lnSpc>
              <a:buFont typeface="Wingdings" pitchFamily="2" charset="2"/>
              <a:buChar char="Ø"/>
            </a:pPr>
            <a:r>
              <a:rPr lang="en-IN" sz="1600" dirty="0"/>
              <a:t>This data can be used for </a:t>
            </a:r>
            <a:r>
              <a:rPr lang="en-IN" sz="1600" b="1" dirty="0">
                <a:solidFill>
                  <a:schemeClr val="accent2">
                    <a:lumMod val="75000"/>
                  </a:schemeClr>
                </a:solidFill>
              </a:rPr>
              <a:t>classification</a:t>
            </a:r>
            <a:r>
              <a:rPr lang="en-IN" sz="1600" dirty="0"/>
              <a:t> of the rides which will help in analysing the lags the fluctuations and the reasons behind slow rides or the unavailability of rides of areas where demand is less.</a:t>
            </a:r>
            <a:endParaRPr lang="en-US" sz="1600" dirty="0"/>
          </a:p>
        </p:txBody>
      </p:sp>
    </p:spTree>
    <p:extLst>
      <p:ext uri="{BB962C8B-B14F-4D97-AF65-F5344CB8AC3E}">
        <p14:creationId xmlns:p14="http://schemas.microsoft.com/office/powerpoint/2010/main" val="1887387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9">
            <a:extLst>
              <a:ext uri="{FF2B5EF4-FFF2-40B4-BE49-F238E27FC236}">
                <a16:creationId xmlns:a16="http://schemas.microsoft.com/office/drawing/2014/main" id="{D014F9EB-0E60-4643-8B3D-70105CAD1149}"/>
              </a:ext>
            </a:extLst>
          </p:cNvPr>
          <p:cNvSpPr>
            <a:spLocks/>
          </p:cNvSpPr>
          <p:nvPr/>
        </p:nvSpPr>
        <p:spPr bwMode="auto">
          <a:xfrm rot="10800000" flipV="1">
            <a:off x="7302374" y="1866502"/>
            <a:ext cx="380032" cy="428414"/>
          </a:xfrm>
          <a:custGeom>
            <a:avLst/>
            <a:gdLst>
              <a:gd name="T0" fmla="*/ 170 w 205"/>
              <a:gd name="T1" fmla="*/ 163 h 230"/>
              <a:gd name="T2" fmla="*/ 190 w 205"/>
              <a:gd name="T3" fmla="*/ 59 h 230"/>
              <a:gd name="T4" fmla="*/ 102 w 205"/>
              <a:gd name="T5" fmla="*/ 0 h 230"/>
              <a:gd name="T6" fmla="*/ 102 w 205"/>
              <a:gd name="T7" fmla="*/ 0 h 230"/>
              <a:gd name="T8" fmla="*/ 102 w 205"/>
              <a:gd name="T9" fmla="*/ 0 h 230"/>
              <a:gd name="T10" fmla="*/ 14 w 205"/>
              <a:gd name="T11" fmla="*/ 59 h 230"/>
              <a:gd name="T12" fmla="*/ 35 w 205"/>
              <a:gd name="T13" fmla="*/ 163 h 230"/>
              <a:gd name="T14" fmla="*/ 102 w 205"/>
              <a:gd name="T15" fmla="*/ 230 h 230"/>
              <a:gd name="T16" fmla="*/ 170 w 205"/>
              <a:gd name="T17" fmla="*/ 16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230">
                <a:moveTo>
                  <a:pt x="170" y="163"/>
                </a:moveTo>
                <a:cubicBezTo>
                  <a:pt x="197" y="135"/>
                  <a:pt x="205" y="94"/>
                  <a:pt x="190" y="59"/>
                </a:cubicBezTo>
                <a:cubicBezTo>
                  <a:pt x="175" y="23"/>
                  <a:pt x="141" y="0"/>
                  <a:pt x="102" y="0"/>
                </a:cubicBezTo>
                <a:cubicBezTo>
                  <a:pt x="102" y="0"/>
                  <a:pt x="102" y="0"/>
                  <a:pt x="102" y="0"/>
                </a:cubicBezTo>
                <a:cubicBezTo>
                  <a:pt x="102" y="0"/>
                  <a:pt x="102" y="0"/>
                  <a:pt x="102" y="0"/>
                </a:cubicBezTo>
                <a:cubicBezTo>
                  <a:pt x="64" y="0"/>
                  <a:pt x="29" y="23"/>
                  <a:pt x="14" y="59"/>
                </a:cubicBezTo>
                <a:cubicBezTo>
                  <a:pt x="0" y="94"/>
                  <a:pt x="8" y="135"/>
                  <a:pt x="35" y="163"/>
                </a:cubicBezTo>
                <a:cubicBezTo>
                  <a:pt x="102" y="230"/>
                  <a:pt x="102" y="230"/>
                  <a:pt x="102" y="230"/>
                </a:cubicBezTo>
                <a:lnTo>
                  <a:pt x="170" y="163"/>
                </a:lnTo>
                <a:close/>
              </a:path>
            </a:pathLst>
          </a:custGeom>
          <a:solidFill>
            <a:srgbClr val="3ABE99"/>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sp>
        <p:nvSpPr>
          <p:cNvPr id="64" name="Freeform 9">
            <a:extLst>
              <a:ext uri="{FF2B5EF4-FFF2-40B4-BE49-F238E27FC236}">
                <a16:creationId xmlns:a16="http://schemas.microsoft.com/office/drawing/2014/main" id="{82387673-0871-0945-8474-FC443AAB8FB0}"/>
              </a:ext>
            </a:extLst>
          </p:cNvPr>
          <p:cNvSpPr>
            <a:spLocks/>
          </p:cNvSpPr>
          <p:nvPr/>
        </p:nvSpPr>
        <p:spPr bwMode="auto">
          <a:xfrm rot="10800000" flipV="1">
            <a:off x="2425224" y="2480978"/>
            <a:ext cx="380032" cy="428414"/>
          </a:xfrm>
          <a:custGeom>
            <a:avLst/>
            <a:gdLst>
              <a:gd name="T0" fmla="*/ 170 w 205"/>
              <a:gd name="T1" fmla="*/ 163 h 230"/>
              <a:gd name="T2" fmla="*/ 190 w 205"/>
              <a:gd name="T3" fmla="*/ 59 h 230"/>
              <a:gd name="T4" fmla="*/ 102 w 205"/>
              <a:gd name="T5" fmla="*/ 0 h 230"/>
              <a:gd name="T6" fmla="*/ 102 w 205"/>
              <a:gd name="T7" fmla="*/ 0 h 230"/>
              <a:gd name="T8" fmla="*/ 102 w 205"/>
              <a:gd name="T9" fmla="*/ 0 h 230"/>
              <a:gd name="T10" fmla="*/ 14 w 205"/>
              <a:gd name="T11" fmla="*/ 59 h 230"/>
              <a:gd name="T12" fmla="*/ 35 w 205"/>
              <a:gd name="T13" fmla="*/ 163 h 230"/>
              <a:gd name="T14" fmla="*/ 102 w 205"/>
              <a:gd name="T15" fmla="*/ 230 h 230"/>
              <a:gd name="T16" fmla="*/ 170 w 205"/>
              <a:gd name="T17" fmla="*/ 16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230">
                <a:moveTo>
                  <a:pt x="170" y="163"/>
                </a:moveTo>
                <a:cubicBezTo>
                  <a:pt x="197" y="135"/>
                  <a:pt x="205" y="94"/>
                  <a:pt x="190" y="59"/>
                </a:cubicBezTo>
                <a:cubicBezTo>
                  <a:pt x="175" y="23"/>
                  <a:pt x="141" y="0"/>
                  <a:pt x="102" y="0"/>
                </a:cubicBezTo>
                <a:cubicBezTo>
                  <a:pt x="102" y="0"/>
                  <a:pt x="102" y="0"/>
                  <a:pt x="102" y="0"/>
                </a:cubicBezTo>
                <a:cubicBezTo>
                  <a:pt x="102" y="0"/>
                  <a:pt x="102" y="0"/>
                  <a:pt x="102" y="0"/>
                </a:cubicBezTo>
                <a:cubicBezTo>
                  <a:pt x="64" y="0"/>
                  <a:pt x="29" y="23"/>
                  <a:pt x="14" y="59"/>
                </a:cubicBezTo>
                <a:cubicBezTo>
                  <a:pt x="0" y="94"/>
                  <a:pt x="8" y="135"/>
                  <a:pt x="35" y="163"/>
                </a:cubicBezTo>
                <a:cubicBezTo>
                  <a:pt x="102" y="230"/>
                  <a:pt x="102" y="230"/>
                  <a:pt x="102" y="230"/>
                </a:cubicBezTo>
                <a:lnTo>
                  <a:pt x="170" y="163"/>
                </a:lnTo>
                <a:close/>
              </a:path>
            </a:pathLst>
          </a:custGeom>
          <a:solidFill>
            <a:srgbClr val="01C4BE"/>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sp>
        <p:nvSpPr>
          <p:cNvPr id="62" name="Freeform 9">
            <a:extLst>
              <a:ext uri="{FF2B5EF4-FFF2-40B4-BE49-F238E27FC236}">
                <a16:creationId xmlns:a16="http://schemas.microsoft.com/office/drawing/2014/main" id="{B64E1C4C-2559-4245-BE90-DA97E794930B}"/>
              </a:ext>
            </a:extLst>
          </p:cNvPr>
          <p:cNvSpPr>
            <a:spLocks/>
          </p:cNvSpPr>
          <p:nvPr/>
        </p:nvSpPr>
        <p:spPr bwMode="auto">
          <a:xfrm rot="10800000" flipV="1">
            <a:off x="4124839" y="2314010"/>
            <a:ext cx="380032" cy="428414"/>
          </a:xfrm>
          <a:custGeom>
            <a:avLst/>
            <a:gdLst>
              <a:gd name="T0" fmla="*/ 170 w 205"/>
              <a:gd name="T1" fmla="*/ 163 h 230"/>
              <a:gd name="T2" fmla="*/ 190 w 205"/>
              <a:gd name="T3" fmla="*/ 59 h 230"/>
              <a:gd name="T4" fmla="*/ 102 w 205"/>
              <a:gd name="T5" fmla="*/ 0 h 230"/>
              <a:gd name="T6" fmla="*/ 102 w 205"/>
              <a:gd name="T7" fmla="*/ 0 h 230"/>
              <a:gd name="T8" fmla="*/ 102 w 205"/>
              <a:gd name="T9" fmla="*/ 0 h 230"/>
              <a:gd name="T10" fmla="*/ 14 w 205"/>
              <a:gd name="T11" fmla="*/ 59 h 230"/>
              <a:gd name="T12" fmla="*/ 35 w 205"/>
              <a:gd name="T13" fmla="*/ 163 h 230"/>
              <a:gd name="T14" fmla="*/ 102 w 205"/>
              <a:gd name="T15" fmla="*/ 230 h 230"/>
              <a:gd name="T16" fmla="*/ 170 w 205"/>
              <a:gd name="T17" fmla="*/ 16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230">
                <a:moveTo>
                  <a:pt x="170" y="163"/>
                </a:moveTo>
                <a:cubicBezTo>
                  <a:pt x="197" y="135"/>
                  <a:pt x="205" y="94"/>
                  <a:pt x="190" y="59"/>
                </a:cubicBezTo>
                <a:cubicBezTo>
                  <a:pt x="175" y="23"/>
                  <a:pt x="141" y="0"/>
                  <a:pt x="102" y="0"/>
                </a:cubicBezTo>
                <a:cubicBezTo>
                  <a:pt x="102" y="0"/>
                  <a:pt x="102" y="0"/>
                  <a:pt x="102" y="0"/>
                </a:cubicBezTo>
                <a:cubicBezTo>
                  <a:pt x="102" y="0"/>
                  <a:pt x="102" y="0"/>
                  <a:pt x="102" y="0"/>
                </a:cubicBezTo>
                <a:cubicBezTo>
                  <a:pt x="64" y="0"/>
                  <a:pt x="29" y="23"/>
                  <a:pt x="14" y="59"/>
                </a:cubicBezTo>
                <a:cubicBezTo>
                  <a:pt x="0" y="94"/>
                  <a:pt x="8" y="135"/>
                  <a:pt x="35" y="163"/>
                </a:cubicBezTo>
                <a:cubicBezTo>
                  <a:pt x="102" y="230"/>
                  <a:pt x="102" y="230"/>
                  <a:pt x="102" y="230"/>
                </a:cubicBezTo>
                <a:lnTo>
                  <a:pt x="170" y="163"/>
                </a:lnTo>
                <a:close/>
              </a:path>
            </a:pathLst>
          </a:custGeom>
          <a:solidFill>
            <a:schemeClr val="accent2">
              <a:lumMod val="60000"/>
              <a:lumOff val="4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solidFill>
                <a:schemeClr val="dk1"/>
              </a:solidFill>
            </a:endParaRPr>
          </a:p>
        </p:txBody>
      </p:sp>
      <p:sp>
        <p:nvSpPr>
          <p:cNvPr id="4" name="文本框 3"/>
          <p:cNvSpPr txBox="1"/>
          <p:nvPr/>
        </p:nvSpPr>
        <p:spPr>
          <a:xfrm>
            <a:off x="2226736" y="190460"/>
            <a:ext cx="6053664" cy="502766"/>
          </a:xfrm>
          <a:prstGeom prst="rect">
            <a:avLst/>
          </a:prstGeom>
          <a:noFill/>
        </p:spPr>
        <p:txBody>
          <a:bodyPr wrap="square" rtlCol="0">
            <a:spAutoFit/>
          </a:bodyPr>
          <a:lstStyle/>
          <a:p>
            <a:r>
              <a:rPr lang="en-US" altLang="zh-CN" sz="2667" dirty="0">
                <a:solidFill>
                  <a:srgbClr val="183A5D"/>
                </a:solidFill>
                <a:latin typeface="微软雅黑" panose="020B0503020204020204" pitchFamily="34" charset="-122"/>
                <a:ea typeface="微软雅黑" panose="020B0503020204020204" pitchFamily="34" charset="-122"/>
              </a:rPr>
              <a:t>Introduction</a:t>
            </a:r>
            <a:endParaRPr lang="zh-CN" altLang="en-US" sz="2667"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237067" y="25400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3" dirty="0"/>
              <a:t>PART ONE</a:t>
            </a:r>
            <a:endParaRPr lang="zh-CN" altLang="en-US" sz="2133" dirty="0"/>
          </a:p>
        </p:txBody>
      </p:sp>
      <p:sp>
        <p:nvSpPr>
          <p:cNvPr id="7" name="Rounded Rectangle 8"/>
          <p:cNvSpPr/>
          <p:nvPr/>
        </p:nvSpPr>
        <p:spPr>
          <a:xfrm>
            <a:off x="913242" y="3634022"/>
            <a:ext cx="2417916" cy="136782"/>
          </a:xfrm>
          <a:prstGeom prst="roundRect">
            <a:avLst>
              <a:gd name="adj" fmla="val 50000"/>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p>
        </p:txBody>
      </p:sp>
      <p:sp>
        <p:nvSpPr>
          <p:cNvPr id="8" name="Rounded Rectangle 9"/>
          <p:cNvSpPr/>
          <p:nvPr/>
        </p:nvSpPr>
        <p:spPr>
          <a:xfrm>
            <a:off x="2594180" y="3631147"/>
            <a:ext cx="2374889" cy="139964"/>
          </a:xfrm>
          <a:prstGeom prst="roundRect">
            <a:avLst>
              <a:gd name="adj" fmla="val 50000"/>
            </a:avLst>
          </a:prstGeom>
          <a:solidFill>
            <a:srgbClr val="01C4BE"/>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p>
        </p:txBody>
      </p:sp>
      <p:sp>
        <p:nvSpPr>
          <p:cNvPr id="9" name="Rounded Rectangle 10"/>
          <p:cNvSpPr/>
          <p:nvPr/>
        </p:nvSpPr>
        <p:spPr>
          <a:xfrm>
            <a:off x="5312368" y="3635697"/>
            <a:ext cx="2131858" cy="137398"/>
          </a:xfrm>
          <a:prstGeom prst="roundRect">
            <a:avLst>
              <a:gd name="adj" fmla="val 50000"/>
            </a:avLst>
          </a:prstGeom>
          <a:solidFill>
            <a:srgbClr val="ED6579"/>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p>
        </p:txBody>
      </p:sp>
      <p:sp>
        <p:nvSpPr>
          <p:cNvPr id="10" name="Rounded Rectangle 11"/>
          <p:cNvSpPr/>
          <p:nvPr/>
        </p:nvSpPr>
        <p:spPr>
          <a:xfrm>
            <a:off x="7386701" y="3621831"/>
            <a:ext cx="1996398" cy="158238"/>
          </a:xfrm>
          <a:prstGeom prst="roundRect">
            <a:avLst>
              <a:gd name="adj" fmla="val 50000"/>
            </a:avLst>
          </a:prstGeom>
          <a:solidFill>
            <a:srgbClr val="3ABE99"/>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p>
        </p:txBody>
      </p:sp>
      <p:sp>
        <p:nvSpPr>
          <p:cNvPr id="11" name="Rounded Rectangle 12"/>
          <p:cNvSpPr/>
          <p:nvPr/>
        </p:nvSpPr>
        <p:spPr>
          <a:xfrm>
            <a:off x="9072204" y="3621830"/>
            <a:ext cx="2403164" cy="143932"/>
          </a:xfrm>
          <a:prstGeom prst="roundRect">
            <a:avLst>
              <a:gd name="adj" fmla="val 50000"/>
            </a:avLst>
          </a:prstGeom>
          <a:solidFill>
            <a:srgbClr val="183A5D"/>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p>
        </p:txBody>
      </p:sp>
      <p:sp>
        <p:nvSpPr>
          <p:cNvPr id="12" name="Rounded Rectangle 13"/>
          <p:cNvSpPr/>
          <p:nvPr/>
        </p:nvSpPr>
        <p:spPr>
          <a:xfrm rot="2700000">
            <a:off x="11139424" y="3470891"/>
            <a:ext cx="516467" cy="143933"/>
          </a:xfrm>
          <a:prstGeom prst="roundRect">
            <a:avLst>
              <a:gd name="adj" fmla="val 50000"/>
            </a:avLst>
          </a:prstGeom>
          <a:solidFill>
            <a:srgbClr val="183A5D"/>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p>
        </p:txBody>
      </p:sp>
      <p:sp>
        <p:nvSpPr>
          <p:cNvPr id="13" name="Rounded Rectangle 14"/>
          <p:cNvSpPr/>
          <p:nvPr/>
        </p:nvSpPr>
        <p:spPr>
          <a:xfrm rot="18900000">
            <a:off x="11151616" y="3763354"/>
            <a:ext cx="516467" cy="143933"/>
          </a:xfrm>
          <a:prstGeom prst="roundRect">
            <a:avLst>
              <a:gd name="adj" fmla="val 50000"/>
            </a:avLst>
          </a:prstGeom>
          <a:solidFill>
            <a:srgbClr val="183A5D"/>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p>
        </p:txBody>
      </p:sp>
      <p:sp>
        <p:nvSpPr>
          <p:cNvPr id="15" name="타원 169"/>
          <p:cNvSpPr/>
          <p:nvPr/>
        </p:nvSpPr>
        <p:spPr>
          <a:xfrm>
            <a:off x="2470582" y="3528363"/>
            <a:ext cx="302024" cy="302024"/>
          </a:xfrm>
          <a:prstGeom prst="ellipse">
            <a:avLst/>
          </a:prstGeom>
          <a:solidFill>
            <a:srgbClr val="FFFFFF"/>
          </a:solidFill>
          <a:ln w="3175" cap="flat" cmpd="sng" algn="ctr">
            <a:solidFill>
              <a:srgbClr val="01C4BE"/>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400"/>
              </a:spcAft>
            </a:pPr>
            <a:endParaRPr lang="ko-KR" altLang="en-US" sz="1200" b="1" dirty="0">
              <a:gradFill>
                <a:gsLst>
                  <a:gs pos="0">
                    <a:prstClr val="white"/>
                  </a:gs>
                  <a:gs pos="100000">
                    <a:prstClr val="white"/>
                  </a:gs>
                </a:gsLst>
                <a:lin ang="5400000" scaled="0"/>
              </a:gradFill>
              <a:latin typeface="Roboto Condensed Regular"/>
            </a:endParaRPr>
          </a:p>
        </p:txBody>
      </p:sp>
      <p:sp>
        <p:nvSpPr>
          <p:cNvPr id="16" name="타원 169"/>
          <p:cNvSpPr/>
          <p:nvPr/>
        </p:nvSpPr>
        <p:spPr>
          <a:xfrm>
            <a:off x="2570649" y="3635697"/>
            <a:ext cx="94007" cy="94007"/>
          </a:xfrm>
          <a:prstGeom prst="ellipse">
            <a:avLst/>
          </a:prstGeom>
          <a:solidFill>
            <a:srgbClr val="01C4BE"/>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400"/>
              </a:spcAft>
            </a:pPr>
            <a:endParaRPr lang="ko-KR" altLang="en-US" sz="1200" b="1" dirty="0">
              <a:gradFill>
                <a:gsLst>
                  <a:gs pos="0">
                    <a:prstClr val="white"/>
                  </a:gs>
                  <a:gs pos="100000">
                    <a:prstClr val="white"/>
                  </a:gs>
                </a:gsLst>
                <a:lin ang="5400000" scaled="0"/>
              </a:gradFill>
              <a:latin typeface="Roboto Condensed Regular"/>
            </a:endParaRPr>
          </a:p>
        </p:txBody>
      </p:sp>
      <p:sp>
        <p:nvSpPr>
          <p:cNvPr id="21" name="타원 169"/>
          <p:cNvSpPr/>
          <p:nvPr/>
        </p:nvSpPr>
        <p:spPr>
          <a:xfrm>
            <a:off x="7334950" y="3531214"/>
            <a:ext cx="302024" cy="302024"/>
          </a:xfrm>
          <a:prstGeom prst="ellipse">
            <a:avLst/>
          </a:prstGeom>
          <a:solidFill>
            <a:srgbClr val="FFFFFF"/>
          </a:solidFill>
          <a:ln w="3175" cap="flat" cmpd="sng" algn="ctr">
            <a:solidFill>
              <a:srgbClr val="3ABE99"/>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400"/>
              </a:spcAft>
            </a:pPr>
            <a:endParaRPr lang="ko-KR" altLang="en-US" sz="1200" b="1" dirty="0">
              <a:gradFill>
                <a:gsLst>
                  <a:gs pos="0">
                    <a:prstClr val="white"/>
                  </a:gs>
                  <a:gs pos="100000">
                    <a:prstClr val="white"/>
                  </a:gs>
                </a:gsLst>
                <a:lin ang="5400000" scaled="0"/>
              </a:gradFill>
              <a:latin typeface="Roboto Condensed Regular"/>
            </a:endParaRPr>
          </a:p>
        </p:txBody>
      </p:sp>
      <p:sp>
        <p:nvSpPr>
          <p:cNvPr id="22" name="타원 169"/>
          <p:cNvSpPr/>
          <p:nvPr/>
        </p:nvSpPr>
        <p:spPr>
          <a:xfrm>
            <a:off x="7444235" y="3646477"/>
            <a:ext cx="94007" cy="94007"/>
          </a:xfrm>
          <a:prstGeom prst="ellipse">
            <a:avLst/>
          </a:prstGeom>
          <a:solidFill>
            <a:srgbClr val="3ABE99"/>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400"/>
              </a:spcAft>
            </a:pPr>
            <a:endParaRPr lang="ko-KR" altLang="en-US" sz="1200" b="1" dirty="0">
              <a:gradFill>
                <a:gsLst>
                  <a:gs pos="0">
                    <a:prstClr val="white"/>
                  </a:gs>
                  <a:gs pos="100000">
                    <a:prstClr val="white"/>
                  </a:gs>
                </a:gsLst>
                <a:lin ang="5400000" scaled="0"/>
              </a:gradFill>
              <a:latin typeface="Roboto Condensed Regular"/>
            </a:endParaRPr>
          </a:p>
        </p:txBody>
      </p:sp>
      <p:sp>
        <p:nvSpPr>
          <p:cNvPr id="24" name="타원 169"/>
          <p:cNvSpPr/>
          <p:nvPr/>
        </p:nvSpPr>
        <p:spPr>
          <a:xfrm>
            <a:off x="9074484" y="3531689"/>
            <a:ext cx="302024" cy="302024"/>
          </a:xfrm>
          <a:prstGeom prst="ellipse">
            <a:avLst/>
          </a:prstGeom>
          <a:solidFill>
            <a:srgbClr val="FFFFFF"/>
          </a:solidFill>
          <a:ln w="3175" cap="flat" cmpd="sng" algn="ctr">
            <a:solidFill>
              <a:srgbClr val="183A5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400"/>
              </a:spcAft>
            </a:pPr>
            <a:endParaRPr lang="ko-KR" altLang="en-US" sz="1200" b="1" dirty="0">
              <a:gradFill>
                <a:gsLst>
                  <a:gs pos="0">
                    <a:prstClr val="white"/>
                  </a:gs>
                  <a:gs pos="100000">
                    <a:prstClr val="white"/>
                  </a:gs>
                </a:gsLst>
                <a:lin ang="5400000" scaled="0"/>
              </a:gradFill>
              <a:latin typeface="Roboto Condensed Regular"/>
            </a:endParaRPr>
          </a:p>
        </p:txBody>
      </p:sp>
      <p:sp>
        <p:nvSpPr>
          <p:cNvPr id="25" name="타원 169"/>
          <p:cNvSpPr/>
          <p:nvPr/>
        </p:nvSpPr>
        <p:spPr>
          <a:xfrm>
            <a:off x="9189651" y="3646214"/>
            <a:ext cx="94007" cy="94007"/>
          </a:xfrm>
          <a:prstGeom prst="ellipse">
            <a:avLst/>
          </a:prstGeom>
          <a:solidFill>
            <a:srgbClr val="183A5D"/>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400"/>
              </a:spcAft>
            </a:pPr>
            <a:endParaRPr lang="ko-KR" altLang="en-US" sz="1200" b="1" dirty="0">
              <a:gradFill>
                <a:gsLst>
                  <a:gs pos="0">
                    <a:prstClr val="white"/>
                  </a:gs>
                  <a:gs pos="100000">
                    <a:prstClr val="white"/>
                  </a:gs>
                </a:gsLst>
                <a:lin ang="5400000" scaled="0"/>
              </a:gradFill>
              <a:latin typeface="Roboto Condensed Regular"/>
            </a:endParaRPr>
          </a:p>
        </p:txBody>
      </p:sp>
      <p:cxnSp>
        <p:nvCxnSpPr>
          <p:cNvPr id="28" name="Straight Connector 41"/>
          <p:cNvCxnSpPr>
            <a:cxnSpLocks/>
          </p:cNvCxnSpPr>
          <p:nvPr/>
        </p:nvCxnSpPr>
        <p:spPr>
          <a:xfrm flipH="1">
            <a:off x="7469866" y="2327674"/>
            <a:ext cx="12714" cy="1199410"/>
          </a:xfrm>
          <a:prstGeom prst="line">
            <a:avLst/>
          </a:prstGeom>
          <a:ln w="15875" cap="rnd">
            <a:solidFill>
              <a:srgbClr val="3ABE99"/>
            </a:solidFill>
            <a:prstDash val="sysDot"/>
          </a:ln>
        </p:spPr>
        <p:style>
          <a:lnRef idx="1">
            <a:schemeClr val="dk1"/>
          </a:lnRef>
          <a:fillRef idx="0">
            <a:schemeClr val="dk1"/>
          </a:fillRef>
          <a:effectRef idx="0">
            <a:schemeClr val="dk1"/>
          </a:effectRef>
          <a:fontRef idx="minor">
            <a:schemeClr val="tx1"/>
          </a:fontRef>
        </p:style>
      </p:cxnSp>
      <p:sp>
        <p:nvSpPr>
          <p:cNvPr id="31" name="Text Placeholder 2"/>
          <p:cNvSpPr txBox="1">
            <a:spLocks/>
          </p:cNvSpPr>
          <p:nvPr/>
        </p:nvSpPr>
        <p:spPr>
          <a:xfrm>
            <a:off x="6752235" y="1440128"/>
            <a:ext cx="1482083" cy="381065"/>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altLang="zh-CN" sz="1800" i="1" dirty="0"/>
              <a:t>Time</a:t>
            </a:r>
            <a:r>
              <a:rPr lang="zh-CN" altLang="en-US" sz="1800" i="1" dirty="0"/>
              <a:t> </a:t>
            </a:r>
            <a:r>
              <a:rPr lang="en-US" altLang="zh-CN" sz="1800" i="1" dirty="0"/>
              <a:t>Series</a:t>
            </a:r>
            <a:endParaRPr lang="en-US" sz="1800" i="1" dirty="0"/>
          </a:p>
        </p:txBody>
      </p:sp>
      <p:cxnSp>
        <p:nvCxnSpPr>
          <p:cNvPr id="35" name="Straight Connector 43"/>
          <p:cNvCxnSpPr>
            <a:cxnSpLocks/>
          </p:cNvCxnSpPr>
          <p:nvPr/>
        </p:nvCxnSpPr>
        <p:spPr>
          <a:xfrm>
            <a:off x="9219078" y="2055628"/>
            <a:ext cx="0" cy="1447420"/>
          </a:xfrm>
          <a:prstGeom prst="line">
            <a:avLst/>
          </a:prstGeom>
          <a:ln w="15875" cap="rnd">
            <a:solidFill>
              <a:srgbClr val="183A5D"/>
            </a:solidFill>
            <a:prstDash val="sysDot"/>
          </a:ln>
        </p:spPr>
        <p:style>
          <a:lnRef idx="1">
            <a:schemeClr val="dk1"/>
          </a:lnRef>
          <a:fillRef idx="0">
            <a:schemeClr val="dk1"/>
          </a:fillRef>
          <a:effectRef idx="0">
            <a:schemeClr val="dk1"/>
          </a:effectRef>
          <a:fontRef idx="minor">
            <a:schemeClr val="tx1"/>
          </a:fontRef>
        </p:style>
      </p:cxnSp>
      <p:sp>
        <p:nvSpPr>
          <p:cNvPr id="38" name="Text Placeholder 2"/>
          <p:cNvSpPr txBox="1">
            <a:spLocks/>
          </p:cNvSpPr>
          <p:nvPr/>
        </p:nvSpPr>
        <p:spPr>
          <a:xfrm>
            <a:off x="8448609" y="1177002"/>
            <a:ext cx="1482083" cy="381065"/>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altLang="zh-CN" sz="1800" i="1" dirty="0"/>
              <a:t>Conclusion</a:t>
            </a:r>
            <a:endParaRPr lang="en-US" sz="1800" i="1" dirty="0"/>
          </a:p>
        </p:txBody>
      </p:sp>
      <p:cxnSp>
        <p:nvCxnSpPr>
          <p:cNvPr id="42" name="Straight Connector 38"/>
          <p:cNvCxnSpPr>
            <a:cxnSpLocks/>
            <a:stCxn id="124" idx="7"/>
          </p:cNvCxnSpPr>
          <p:nvPr/>
        </p:nvCxnSpPr>
        <p:spPr>
          <a:xfrm flipH="1">
            <a:off x="5879325" y="2567147"/>
            <a:ext cx="926" cy="954124"/>
          </a:xfrm>
          <a:prstGeom prst="line">
            <a:avLst/>
          </a:prstGeom>
          <a:ln w="15875" cap="rnd">
            <a:solidFill>
              <a:srgbClr val="ED6579"/>
            </a:solidFill>
            <a:prstDash val="sysDot"/>
          </a:ln>
        </p:spPr>
        <p:style>
          <a:lnRef idx="1">
            <a:schemeClr val="dk1"/>
          </a:lnRef>
          <a:fillRef idx="0">
            <a:schemeClr val="dk1"/>
          </a:fillRef>
          <a:effectRef idx="0">
            <a:schemeClr val="dk1"/>
          </a:effectRef>
          <a:fontRef idx="minor">
            <a:schemeClr val="tx1"/>
          </a:fontRef>
        </p:style>
      </p:cxnSp>
      <p:sp>
        <p:nvSpPr>
          <p:cNvPr id="48" name="Text Placeholder 2"/>
          <p:cNvSpPr txBox="1">
            <a:spLocks/>
          </p:cNvSpPr>
          <p:nvPr/>
        </p:nvSpPr>
        <p:spPr>
          <a:xfrm>
            <a:off x="5146226" y="1463169"/>
            <a:ext cx="1482083" cy="381065"/>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altLang="zh-CN" sz="1800" i="1" dirty="0"/>
              <a:t>Linear</a:t>
            </a:r>
            <a:r>
              <a:rPr lang="zh-CN" altLang="en-US" sz="1800" i="1" dirty="0"/>
              <a:t> </a:t>
            </a:r>
            <a:r>
              <a:rPr lang="en-US" altLang="zh-CN" sz="1800" i="1" dirty="0"/>
              <a:t>Regression</a:t>
            </a:r>
            <a:endParaRPr lang="en-US" sz="1800" i="1" dirty="0"/>
          </a:p>
        </p:txBody>
      </p:sp>
      <p:cxnSp>
        <p:nvCxnSpPr>
          <p:cNvPr id="52" name="Straight Connector 35"/>
          <p:cNvCxnSpPr>
            <a:cxnSpLocks/>
          </p:cNvCxnSpPr>
          <p:nvPr/>
        </p:nvCxnSpPr>
        <p:spPr>
          <a:xfrm>
            <a:off x="2617652" y="2935129"/>
            <a:ext cx="0" cy="604957"/>
          </a:xfrm>
          <a:prstGeom prst="line">
            <a:avLst/>
          </a:prstGeom>
          <a:ln w="15875" cap="rnd">
            <a:solidFill>
              <a:srgbClr val="01C4BE"/>
            </a:solidFill>
            <a:prstDash val="sysDot"/>
          </a:ln>
        </p:spPr>
        <p:style>
          <a:lnRef idx="1">
            <a:schemeClr val="dk1"/>
          </a:lnRef>
          <a:fillRef idx="0">
            <a:schemeClr val="dk1"/>
          </a:fillRef>
          <a:effectRef idx="0">
            <a:schemeClr val="dk1"/>
          </a:effectRef>
          <a:fontRef idx="minor">
            <a:schemeClr val="tx1"/>
          </a:fontRef>
        </p:style>
      </p:cxnSp>
      <p:sp>
        <p:nvSpPr>
          <p:cNvPr id="59" name="Text Placeholder 2"/>
          <p:cNvSpPr txBox="1">
            <a:spLocks/>
          </p:cNvSpPr>
          <p:nvPr/>
        </p:nvSpPr>
        <p:spPr>
          <a:xfrm>
            <a:off x="1862198" y="2066915"/>
            <a:ext cx="1482083" cy="381065"/>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altLang="zh-CN" sz="1800" i="1" dirty="0"/>
              <a:t>EDA</a:t>
            </a:r>
            <a:endParaRPr lang="en-US" sz="1800" i="1" dirty="0"/>
          </a:p>
        </p:txBody>
      </p:sp>
      <p:cxnSp>
        <p:nvCxnSpPr>
          <p:cNvPr id="63" name="Straight Connector 45"/>
          <p:cNvCxnSpPr>
            <a:cxnSpLocks/>
          </p:cNvCxnSpPr>
          <p:nvPr/>
        </p:nvCxnSpPr>
        <p:spPr>
          <a:xfrm flipV="1">
            <a:off x="3331158" y="3737238"/>
            <a:ext cx="0" cy="925599"/>
          </a:xfrm>
          <a:prstGeom prst="line">
            <a:avLst/>
          </a:prstGeom>
          <a:ln w="15875" cap="rnd">
            <a:solidFill>
              <a:srgbClr val="01C4BE"/>
            </a:solidFill>
            <a:prstDash val="sysDot"/>
          </a:ln>
        </p:spPr>
        <p:style>
          <a:lnRef idx="1">
            <a:schemeClr val="dk1"/>
          </a:lnRef>
          <a:fillRef idx="0">
            <a:schemeClr val="dk1"/>
          </a:fillRef>
          <a:effectRef idx="0">
            <a:schemeClr val="dk1"/>
          </a:effectRef>
          <a:fontRef idx="minor">
            <a:schemeClr val="tx1"/>
          </a:fontRef>
        </p:style>
      </p:cxnSp>
      <p:sp>
        <p:nvSpPr>
          <p:cNvPr id="71" name="Text Placeholder 8"/>
          <p:cNvSpPr txBox="1">
            <a:spLocks/>
          </p:cNvSpPr>
          <p:nvPr/>
        </p:nvSpPr>
        <p:spPr>
          <a:xfrm>
            <a:off x="2607996" y="4624478"/>
            <a:ext cx="1482083" cy="2063067"/>
          </a:xfrm>
          <a:prstGeom prst="rect">
            <a:avLst/>
          </a:prstGeom>
        </p:spPr>
        <p:txBody>
          <a:bodyPr vert="horz"/>
          <a:lstStyle>
            <a:defPPr>
              <a:defRPr lang="en-US"/>
            </a:defPPr>
            <a:lvl1pPr indent="0" algn="ctr" defTabSz="457200">
              <a:lnSpc>
                <a:spcPct val="120000"/>
              </a:lnSpc>
              <a:spcBef>
                <a:spcPct val="20000"/>
              </a:spcBef>
              <a:buFont typeface="Arial"/>
              <a:buNone/>
              <a:defRPr sz="1600" baseline="0">
                <a:solidFill>
                  <a:schemeClr val="bg1">
                    <a:lumMod val="50000"/>
                  </a:schemeClr>
                </a:solidFill>
                <a:latin typeface="Roboto condensed"/>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altLang="zh-CN" dirty="0"/>
              <a:t>Data</a:t>
            </a:r>
            <a:r>
              <a:rPr lang="zh-CN" altLang="en-US" dirty="0"/>
              <a:t> </a:t>
            </a:r>
            <a:r>
              <a:rPr lang="en-US" altLang="zh-CN" dirty="0"/>
              <a:t>Visualization</a:t>
            </a:r>
            <a:endParaRPr lang="en-US" dirty="0"/>
          </a:p>
        </p:txBody>
      </p:sp>
      <p:cxnSp>
        <p:nvCxnSpPr>
          <p:cNvPr id="74" name="Straight Connector 50"/>
          <p:cNvCxnSpPr>
            <a:cxnSpLocks/>
          </p:cNvCxnSpPr>
          <p:nvPr/>
        </p:nvCxnSpPr>
        <p:spPr>
          <a:xfrm flipV="1">
            <a:off x="7909260" y="3776347"/>
            <a:ext cx="0" cy="1051685"/>
          </a:xfrm>
          <a:prstGeom prst="line">
            <a:avLst/>
          </a:prstGeom>
          <a:ln w="15875" cap="rnd">
            <a:solidFill>
              <a:srgbClr val="3ABE99"/>
            </a:solidFill>
            <a:prstDash val="sysDot"/>
          </a:ln>
        </p:spPr>
        <p:style>
          <a:lnRef idx="1">
            <a:schemeClr val="dk1"/>
          </a:lnRef>
          <a:fillRef idx="0">
            <a:schemeClr val="dk1"/>
          </a:fillRef>
          <a:effectRef idx="0">
            <a:schemeClr val="dk1"/>
          </a:effectRef>
          <a:fontRef idx="minor">
            <a:schemeClr val="tx1"/>
          </a:fontRef>
        </p:style>
      </p:cxnSp>
      <p:sp>
        <p:nvSpPr>
          <p:cNvPr id="78" name="Text Placeholder 8"/>
          <p:cNvSpPr txBox="1">
            <a:spLocks/>
          </p:cNvSpPr>
          <p:nvPr/>
        </p:nvSpPr>
        <p:spPr>
          <a:xfrm>
            <a:off x="7230837" y="4756041"/>
            <a:ext cx="1482083" cy="1772681"/>
          </a:xfrm>
          <a:prstGeom prst="rect">
            <a:avLst/>
          </a:prstGeom>
        </p:spPr>
        <p:txBody>
          <a:bodyPr vert="horz"/>
          <a:lstStyle>
            <a:defPPr>
              <a:defRPr lang="en-US"/>
            </a:defPPr>
            <a:lvl1pPr indent="0" algn="ctr" defTabSz="457200">
              <a:lnSpc>
                <a:spcPct val="120000"/>
              </a:lnSpc>
              <a:spcBef>
                <a:spcPct val="20000"/>
              </a:spcBef>
              <a:buFont typeface="Arial"/>
              <a:buNone/>
              <a:defRPr sz="1600" baseline="0">
                <a:solidFill>
                  <a:schemeClr val="bg1">
                    <a:lumMod val="50000"/>
                  </a:schemeClr>
                </a:solidFill>
                <a:latin typeface="Roboto condensed"/>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altLang="zh-CN" dirty="0"/>
              <a:t>Data</a:t>
            </a:r>
            <a:r>
              <a:rPr lang="zh-CN" altLang="en-US" dirty="0"/>
              <a:t> </a:t>
            </a:r>
            <a:r>
              <a:rPr lang="en-US" altLang="zh-CN" dirty="0"/>
              <a:t>prediction</a:t>
            </a:r>
            <a:endParaRPr lang="en-US" dirty="0"/>
          </a:p>
        </p:txBody>
      </p:sp>
      <p:cxnSp>
        <p:nvCxnSpPr>
          <p:cNvPr id="81" name="Straight Connector 76"/>
          <p:cNvCxnSpPr>
            <a:cxnSpLocks/>
          </p:cNvCxnSpPr>
          <p:nvPr/>
        </p:nvCxnSpPr>
        <p:spPr>
          <a:xfrm flipV="1">
            <a:off x="10024463" y="3675698"/>
            <a:ext cx="0" cy="645207"/>
          </a:xfrm>
          <a:prstGeom prst="line">
            <a:avLst/>
          </a:prstGeom>
          <a:ln w="15875" cap="rnd">
            <a:solidFill>
              <a:srgbClr val="183A5D"/>
            </a:solidFill>
            <a:prstDash val="sysDot"/>
          </a:ln>
        </p:spPr>
        <p:style>
          <a:lnRef idx="1">
            <a:schemeClr val="dk1"/>
          </a:lnRef>
          <a:fillRef idx="0">
            <a:schemeClr val="dk1"/>
          </a:fillRef>
          <a:effectRef idx="0">
            <a:schemeClr val="dk1"/>
          </a:effectRef>
          <a:fontRef idx="minor">
            <a:schemeClr val="tx1"/>
          </a:fontRef>
        </p:style>
      </p:cxnSp>
      <p:sp>
        <p:nvSpPr>
          <p:cNvPr id="92" name="Text Placeholder 8"/>
          <p:cNvSpPr txBox="1">
            <a:spLocks/>
          </p:cNvSpPr>
          <p:nvPr/>
        </p:nvSpPr>
        <p:spPr>
          <a:xfrm>
            <a:off x="9383098" y="4277630"/>
            <a:ext cx="1482083" cy="1891522"/>
          </a:xfrm>
          <a:prstGeom prst="rect">
            <a:avLst/>
          </a:prstGeom>
        </p:spPr>
        <p:txBody>
          <a:bodyPr vert="horz"/>
          <a:lstStyle>
            <a:defPPr>
              <a:defRPr lang="en-US"/>
            </a:defPPr>
            <a:lvl1pPr indent="0" algn="ctr" defTabSz="457200">
              <a:lnSpc>
                <a:spcPct val="120000"/>
              </a:lnSpc>
              <a:spcBef>
                <a:spcPct val="20000"/>
              </a:spcBef>
              <a:buFont typeface="Arial"/>
              <a:buNone/>
              <a:defRPr sz="1600" baseline="0">
                <a:solidFill>
                  <a:schemeClr val="bg1">
                    <a:lumMod val="50000"/>
                  </a:schemeClr>
                </a:solidFill>
                <a:latin typeface="Roboto condensed"/>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altLang="zh-CN" dirty="0"/>
              <a:t>Will</a:t>
            </a:r>
            <a:r>
              <a:rPr lang="zh-CN" altLang="en-US" dirty="0"/>
              <a:t> </a:t>
            </a:r>
            <a:r>
              <a:rPr lang="en-US" altLang="zh-CN" dirty="0"/>
              <a:t>results</a:t>
            </a:r>
            <a:r>
              <a:rPr lang="zh-CN" altLang="en-US" dirty="0"/>
              <a:t> </a:t>
            </a:r>
            <a:r>
              <a:rPr lang="en-US" altLang="zh-CN" dirty="0"/>
              <a:t>be</a:t>
            </a:r>
            <a:r>
              <a:rPr lang="zh-CN" altLang="en-US" dirty="0"/>
              <a:t> </a:t>
            </a:r>
            <a:r>
              <a:rPr lang="en-US" altLang="zh-CN" dirty="0"/>
              <a:t>helpful?</a:t>
            </a:r>
            <a:endParaRPr lang="en-US" dirty="0"/>
          </a:p>
        </p:txBody>
      </p:sp>
      <p:cxnSp>
        <p:nvCxnSpPr>
          <p:cNvPr id="95" name="Straight Connector 47"/>
          <p:cNvCxnSpPr>
            <a:cxnSpLocks/>
          </p:cNvCxnSpPr>
          <p:nvPr/>
        </p:nvCxnSpPr>
        <p:spPr>
          <a:xfrm flipH="1" flipV="1">
            <a:off x="6373703" y="3755926"/>
            <a:ext cx="4594" cy="564979"/>
          </a:xfrm>
          <a:prstGeom prst="line">
            <a:avLst/>
          </a:prstGeom>
          <a:ln w="15875" cap="rnd">
            <a:solidFill>
              <a:srgbClr val="ED6579"/>
            </a:solidFill>
            <a:prstDash val="sysDot"/>
          </a:ln>
        </p:spPr>
        <p:style>
          <a:lnRef idx="1">
            <a:schemeClr val="dk1"/>
          </a:lnRef>
          <a:fillRef idx="0">
            <a:schemeClr val="dk1"/>
          </a:fillRef>
          <a:effectRef idx="0">
            <a:schemeClr val="dk1"/>
          </a:effectRef>
          <a:fontRef idx="minor">
            <a:schemeClr val="tx1"/>
          </a:fontRef>
        </p:style>
      </p:cxnSp>
      <p:sp>
        <p:nvSpPr>
          <p:cNvPr id="101" name="Text Placeholder 8"/>
          <p:cNvSpPr txBox="1">
            <a:spLocks/>
          </p:cNvSpPr>
          <p:nvPr/>
        </p:nvSpPr>
        <p:spPr>
          <a:xfrm>
            <a:off x="5731870" y="4248608"/>
            <a:ext cx="1482083" cy="1949566"/>
          </a:xfrm>
          <a:prstGeom prst="rect">
            <a:avLst/>
          </a:prstGeom>
        </p:spPr>
        <p:txBody>
          <a:bodyPr vert="horz"/>
          <a:lstStyle>
            <a:defPPr>
              <a:defRPr lang="en-US"/>
            </a:defPPr>
            <a:lvl1pPr indent="0" algn="ctr" defTabSz="457200">
              <a:lnSpc>
                <a:spcPct val="120000"/>
              </a:lnSpc>
              <a:spcBef>
                <a:spcPct val="20000"/>
              </a:spcBef>
              <a:buFont typeface="Arial"/>
              <a:buNone/>
              <a:defRPr sz="1600" baseline="0">
                <a:solidFill>
                  <a:schemeClr val="bg1">
                    <a:lumMod val="50000"/>
                  </a:schemeClr>
                </a:solidFill>
                <a:latin typeface="Roboto condensed"/>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altLang="zh-CN" dirty="0"/>
              <a:t>Data</a:t>
            </a:r>
            <a:r>
              <a:rPr lang="zh-CN" altLang="en-US" dirty="0"/>
              <a:t> </a:t>
            </a:r>
            <a:r>
              <a:rPr lang="en-US" altLang="zh-CN" dirty="0"/>
              <a:t>prediction</a:t>
            </a:r>
            <a:endParaRPr lang="en-US" dirty="0"/>
          </a:p>
        </p:txBody>
      </p:sp>
      <p:cxnSp>
        <p:nvCxnSpPr>
          <p:cNvPr id="93" name="Straight Connector 35">
            <a:extLst>
              <a:ext uri="{FF2B5EF4-FFF2-40B4-BE49-F238E27FC236}">
                <a16:creationId xmlns:a16="http://schemas.microsoft.com/office/drawing/2014/main" id="{EAF8C80F-E453-F744-9F18-1EE04C3878A3}"/>
              </a:ext>
            </a:extLst>
          </p:cNvPr>
          <p:cNvCxnSpPr>
            <a:cxnSpLocks/>
          </p:cNvCxnSpPr>
          <p:nvPr/>
        </p:nvCxnSpPr>
        <p:spPr>
          <a:xfrm>
            <a:off x="915426" y="3208481"/>
            <a:ext cx="0" cy="334376"/>
          </a:xfrm>
          <a:prstGeom prst="line">
            <a:avLst/>
          </a:prstGeom>
          <a:ln w="15875" cap="rnd">
            <a:solidFill>
              <a:schemeClr val="bg2">
                <a:lumMod val="50000"/>
              </a:schemeClr>
            </a:solidFill>
            <a:prstDash val="sysDot"/>
          </a:ln>
        </p:spPr>
        <p:style>
          <a:lnRef idx="1">
            <a:schemeClr val="dk1"/>
          </a:lnRef>
          <a:fillRef idx="0">
            <a:schemeClr val="dk1"/>
          </a:fillRef>
          <a:effectRef idx="0">
            <a:schemeClr val="dk1"/>
          </a:effectRef>
          <a:fontRef idx="minor">
            <a:schemeClr val="tx1"/>
          </a:fontRef>
        </p:style>
      </p:cxnSp>
      <p:cxnSp>
        <p:nvCxnSpPr>
          <p:cNvPr id="102" name="Straight Connector 35">
            <a:extLst>
              <a:ext uri="{FF2B5EF4-FFF2-40B4-BE49-F238E27FC236}">
                <a16:creationId xmlns:a16="http://schemas.microsoft.com/office/drawing/2014/main" id="{60D534B5-6288-F14E-9799-08E8D98DC8B2}"/>
              </a:ext>
            </a:extLst>
          </p:cNvPr>
          <p:cNvCxnSpPr/>
          <p:nvPr/>
        </p:nvCxnSpPr>
        <p:spPr>
          <a:xfrm>
            <a:off x="1611676" y="3781038"/>
            <a:ext cx="0" cy="391339"/>
          </a:xfrm>
          <a:prstGeom prst="line">
            <a:avLst/>
          </a:prstGeom>
          <a:ln w="15875" cap="rnd">
            <a:solidFill>
              <a:schemeClr val="bg2">
                <a:lumMod val="50000"/>
              </a:schemeClr>
            </a:solidFill>
            <a:prstDash val="sysDot"/>
          </a:ln>
        </p:spPr>
        <p:style>
          <a:lnRef idx="1">
            <a:schemeClr val="dk1"/>
          </a:lnRef>
          <a:fillRef idx="0">
            <a:schemeClr val="dk1"/>
          </a:fillRef>
          <a:effectRef idx="0">
            <a:schemeClr val="dk1"/>
          </a:effectRef>
          <a:fontRef idx="minor">
            <a:schemeClr val="tx1"/>
          </a:fontRef>
        </p:style>
      </p:cxnSp>
      <p:grpSp>
        <p:nvGrpSpPr>
          <p:cNvPr id="103" name="Group 69">
            <a:extLst>
              <a:ext uri="{FF2B5EF4-FFF2-40B4-BE49-F238E27FC236}">
                <a16:creationId xmlns:a16="http://schemas.microsoft.com/office/drawing/2014/main" id="{F8976DF0-B121-B44A-91EB-A3D030700156}"/>
              </a:ext>
            </a:extLst>
          </p:cNvPr>
          <p:cNvGrpSpPr/>
          <p:nvPr/>
        </p:nvGrpSpPr>
        <p:grpSpPr>
          <a:xfrm>
            <a:off x="363652" y="2358817"/>
            <a:ext cx="2016960" cy="2318475"/>
            <a:chOff x="2077340" y="1089754"/>
            <a:chExt cx="1512719" cy="1738857"/>
          </a:xfrm>
        </p:grpSpPr>
        <p:sp>
          <p:nvSpPr>
            <p:cNvPr id="104" name="Text Placeholder 2">
              <a:extLst>
                <a:ext uri="{FF2B5EF4-FFF2-40B4-BE49-F238E27FC236}">
                  <a16:creationId xmlns:a16="http://schemas.microsoft.com/office/drawing/2014/main" id="{2803ACA3-FEA1-324F-9241-5D3466A1203D}"/>
                </a:ext>
              </a:extLst>
            </p:cNvPr>
            <p:cNvSpPr txBox="1">
              <a:spLocks/>
            </p:cNvSpPr>
            <p:nvPr/>
          </p:nvSpPr>
          <p:spPr>
            <a:xfrm>
              <a:off x="2077340" y="1089754"/>
              <a:ext cx="1111562" cy="285799"/>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altLang="zh-CN" sz="1800" i="1" dirty="0"/>
                <a:t>Introduction</a:t>
              </a:r>
              <a:endParaRPr lang="en-US" sz="1800" i="1" dirty="0"/>
            </a:p>
          </p:txBody>
        </p:sp>
        <p:sp>
          <p:nvSpPr>
            <p:cNvPr id="105" name="Text Placeholder 8">
              <a:extLst>
                <a:ext uri="{FF2B5EF4-FFF2-40B4-BE49-F238E27FC236}">
                  <a16:creationId xmlns:a16="http://schemas.microsoft.com/office/drawing/2014/main" id="{40849344-F07A-5347-8871-AC0293F1DD26}"/>
                </a:ext>
              </a:extLst>
            </p:cNvPr>
            <p:cNvSpPr txBox="1">
              <a:spLocks/>
            </p:cNvSpPr>
            <p:nvPr/>
          </p:nvSpPr>
          <p:spPr>
            <a:xfrm>
              <a:off x="2478497" y="2452159"/>
              <a:ext cx="1111562" cy="376452"/>
            </a:xfrm>
            <a:prstGeom prst="rect">
              <a:avLst/>
            </a:prstGeom>
          </p:spPr>
          <p:txBody>
            <a:bodyPr vert="horz"/>
            <a:lstStyle>
              <a:lvl1pPr marL="0" indent="0" algn="l" defTabSz="457200" rtl="0" eaLnBrk="1" latinLnBrk="0" hangingPunct="1">
                <a:lnSpc>
                  <a:spcPct val="120000"/>
                </a:lnSpc>
                <a:spcBef>
                  <a:spcPct val="20000"/>
                </a:spcBef>
                <a:buFont typeface="Arial"/>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altLang="zh-CN" sz="1600" dirty="0"/>
                <a:t>Data</a:t>
              </a:r>
              <a:r>
                <a:rPr lang="zh-CN" altLang="en-US" sz="1600" dirty="0"/>
                <a:t> </a:t>
              </a:r>
              <a:r>
                <a:rPr lang="en-US" altLang="zh-CN" sz="1600" dirty="0"/>
                <a:t>Loading</a:t>
              </a:r>
            </a:p>
            <a:p>
              <a:pPr algn="ctr"/>
              <a:r>
                <a:rPr lang="en-US" altLang="zh-CN" sz="1600" dirty="0"/>
                <a:t>Data</a:t>
              </a:r>
              <a:r>
                <a:rPr lang="zh-CN" altLang="en-US" sz="1600" dirty="0"/>
                <a:t> </a:t>
              </a:r>
              <a:r>
                <a:rPr lang="en-US" altLang="zh-CN" sz="1600" dirty="0"/>
                <a:t>Fields</a:t>
              </a:r>
              <a:endParaRPr lang="en-US" sz="1600" dirty="0"/>
            </a:p>
          </p:txBody>
        </p:sp>
      </p:grpSp>
      <p:sp>
        <p:nvSpPr>
          <p:cNvPr id="107" name="타원 169">
            <a:extLst>
              <a:ext uri="{FF2B5EF4-FFF2-40B4-BE49-F238E27FC236}">
                <a16:creationId xmlns:a16="http://schemas.microsoft.com/office/drawing/2014/main" id="{597A70FC-E2BC-A242-89C9-E1E4F2663549}"/>
              </a:ext>
            </a:extLst>
          </p:cNvPr>
          <p:cNvSpPr/>
          <p:nvPr/>
        </p:nvSpPr>
        <p:spPr>
          <a:xfrm>
            <a:off x="767628" y="3524887"/>
            <a:ext cx="302024" cy="302024"/>
          </a:xfrm>
          <a:prstGeom prst="ellipse">
            <a:avLst/>
          </a:prstGeom>
          <a:solidFill>
            <a:srgbClr val="FFFFFF"/>
          </a:solidFill>
          <a:ln w="3175" cap="flat" cmpd="sng" algn="ctr">
            <a:solidFill>
              <a:schemeClr val="bg1">
                <a:lumMod val="6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400"/>
              </a:spcAft>
            </a:pPr>
            <a:endParaRPr lang="ko-KR" altLang="en-US" sz="1200" b="1" dirty="0">
              <a:gradFill>
                <a:gsLst>
                  <a:gs pos="0">
                    <a:prstClr val="white"/>
                  </a:gs>
                  <a:gs pos="100000">
                    <a:prstClr val="white"/>
                  </a:gs>
                </a:gsLst>
                <a:lin ang="5400000" scaled="0"/>
              </a:gradFill>
              <a:latin typeface="Roboto Condensed Regular"/>
            </a:endParaRPr>
          </a:p>
        </p:txBody>
      </p:sp>
      <p:sp>
        <p:nvSpPr>
          <p:cNvPr id="108" name="타원 169">
            <a:extLst>
              <a:ext uri="{FF2B5EF4-FFF2-40B4-BE49-F238E27FC236}">
                <a16:creationId xmlns:a16="http://schemas.microsoft.com/office/drawing/2014/main" id="{E010C39A-368B-A342-8FAC-C8E0CD2E2DC6}"/>
              </a:ext>
            </a:extLst>
          </p:cNvPr>
          <p:cNvSpPr/>
          <p:nvPr/>
        </p:nvSpPr>
        <p:spPr>
          <a:xfrm>
            <a:off x="872303" y="3631147"/>
            <a:ext cx="94007" cy="94007"/>
          </a:xfrm>
          <a:prstGeom prst="ellipse">
            <a:avLst/>
          </a:prstGeom>
          <a:solidFill>
            <a:schemeClr val="bg1">
              <a:lumMod val="65000"/>
            </a:schemeClr>
          </a:solidFill>
          <a:ln w="3175" cap="flat" cmpd="sng" algn="ctr">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400"/>
              </a:spcAft>
            </a:pPr>
            <a:endParaRPr lang="ko-KR" altLang="en-US" sz="1200" b="1" dirty="0">
              <a:gradFill>
                <a:gsLst>
                  <a:gs pos="0">
                    <a:prstClr val="white"/>
                  </a:gs>
                  <a:gs pos="100000">
                    <a:prstClr val="white"/>
                  </a:gs>
                </a:gsLst>
                <a:lin ang="5400000" scaled="0"/>
              </a:gradFill>
              <a:latin typeface="Roboto Condensed Regular"/>
            </a:endParaRPr>
          </a:p>
        </p:txBody>
      </p:sp>
      <p:grpSp>
        <p:nvGrpSpPr>
          <p:cNvPr id="113" name="Group 14">
            <a:extLst>
              <a:ext uri="{FF2B5EF4-FFF2-40B4-BE49-F238E27FC236}">
                <a16:creationId xmlns:a16="http://schemas.microsoft.com/office/drawing/2014/main" id="{A62FF678-E88E-4C4C-8109-29E81CF4819C}"/>
              </a:ext>
            </a:extLst>
          </p:cNvPr>
          <p:cNvGrpSpPr/>
          <p:nvPr/>
        </p:nvGrpSpPr>
        <p:grpSpPr>
          <a:xfrm>
            <a:off x="2488207" y="2582146"/>
            <a:ext cx="249029" cy="157960"/>
            <a:chOff x="6351" y="0"/>
            <a:chExt cx="490538" cy="311150"/>
          </a:xfrm>
          <a:solidFill>
            <a:schemeClr val="bg1"/>
          </a:solidFill>
        </p:grpSpPr>
        <p:sp>
          <p:nvSpPr>
            <p:cNvPr id="114" name="Freeform 144">
              <a:extLst>
                <a:ext uri="{FF2B5EF4-FFF2-40B4-BE49-F238E27FC236}">
                  <a16:creationId xmlns:a16="http://schemas.microsoft.com/office/drawing/2014/main" id="{FCEA2A54-1BB1-854A-A6A7-77BE7D4810A4}"/>
                </a:ext>
              </a:extLst>
            </p:cNvPr>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15" name="Freeform 145">
              <a:extLst>
                <a:ext uri="{FF2B5EF4-FFF2-40B4-BE49-F238E27FC236}">
                  <a16:creationId xmlns:a16="http://schemas.microsoft.com/office/drawing/2014/main" id="{9A1886FB-00E2-794C-BA5E-E2F32EB8EAFE}"/>
                </a:ext>
              </a:extLst>
            </p:cNvPr>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16" name="Freeform 146">
              <a:extLst>
                <a:ext uri="{FF2B5EF4-FFF2-40B4-BE49-F238E27FC236}">
                  <a16:creationId xmlns:a16="http://schemas.microsoft.com/office/drawing/2014/main" id="{E6BF901A-5072-CF41-899D-41BDF6720467}"/>
                </a:ext>
              </a:extLst>
            </p:cNvPr>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118" name="Freeform 53">
            <a:extLst>
              <a:ext uri="{FF2B5EF4-FFF2-40B4-BE49-F238E27FC236}">
                <a16:creationId xmlns:a16="http://schemas.microsoft.com/office/drawing/2014/main" id="{622FF339-153B-0546-B5DD-7734029B1E28}"/>
              </a:ext>
            </a:extLst>
          </p:cNvPr>
          <p:cNvSpPr>
            <a:spLocks noEditPoints="1"/>
          </p:cNvSpPr>
          <p:nvPr/>
        </p:nvSpPr>
        <p:spPr bwMode="auto">
          <a:xfrm>
            <a:off x="7406124" y="1955231"/>
            <a:ext cx="194611" cy="216975"/>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latin typeface="Roboto condensed"/>
              <a:cs typeface="Roboto condensed"/>
            </a:endParaRPr>
          </a:p>
        </p:txBody>
      </p:sp>
      <p:sp>
        <p:nvSpPr>
          <p:cNvPr id="124" name="Freeform 9">
            <a:extLst>
              <a:ext uri="{FF2B5EF4-FFF2-40B4-BE49-F238E27FC236}">
                <a16:creationId xmlns:a16="http://schemas.microsoft.com/office/drawing/2014/main" id="{147E7E29-8D88-8D49-85AA-825EBABF2FB7}"/>
              </a:ext>
            </a:extLst>
          </p:cNvPr>
          <p:cNvSpPr>
            <a:spLocks/>
          </p:cNvSpPr>
          <p:nvPr/>
        </p:nvSpPr>
        <p:spPr bwMode="auto">
          <a:xfrm rot="10800000" flipV="1">
            <a:off x="5689308" y="2138733"/>
            <a:ext cx="380032" cy="428414"/>
          </a:xfrm>
          <a:custGeom>
            <a:avLst/>
            <a:gdLst>
              <a:gd name="T0" fmla="*/ 170 w 205"/>
              <a:gd name="T1" fmla="*/ 163 h 230"/>
              <a:gd name="T2" fmla="*/ 190 w 205"/>
              <a:gd name="T3" fmla="*/ 59 h 230"/>
              <a:gd name="T4" fmla="*/ 102 w 205"/>
              <a:gd name="T5" fmla="*/ 0 h 230"/>
              <a:gd name="T6" fmla="*/ 102 w 205"/>
              <a:gd name="T7" fmla="*/ 0 h 230"/>
              <a:gd name="T8" fmla="*/ 102 w 205"/>
              <a:gd name="T9" fmla="*/ 0 h 230"/>
              <a:gd name="T10" fmla="*/ 14 w 205"/>
              <a:gd name="T11" fmla="*/ 59 h 230"/>
              <a:gd name="T12" fmla="*/ 35 w 205"/>
              <a:gd name="T13" fmla="*/ 163 h 230"/>
              <a:gd name="T14" fmla="*/ 102 w 205"/>
              <a:gd name="T15" fmla="*/ 230 h 230"/>
              <a:gd name="T16" fmla="*/ 170 w 205"/>
              <a:gd name="T17" fmla="*/ 16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230">
                <a:moveTo>
                  <a:pt x="170" y="163"/>
                </a:moveTo>
                <a:cubicBezTo>
                  <a:pt x="197" y="135"/>
                  <a:pt x="205" y="94"/>
                  <a:pt x="190" y="59"/>
                </a:cubicBezTo>
                <a:cubicBezTo>
                  <a:pt x="175" y="23"/>
                  <a:pt x="141" y="0"/>
                  <a:pt x="102" y="0"/>
                </a:cubicBezTo>
                <a:cubicBezTo>
                  <a:pt x="102" y="0"/>
                  <a:pt x="102" y="0"/>
                  <a:pt x="102" y="0"/>
                </a:cubicBezTo>
                <a:cubicBezTo>
                  <a:pt x="102" y="0"/>
                  <a:pt x="102" y="0"/>
                  <a:pt x="102" y="0"/>
                </a:cubicBezTo>
                <a:cubicBezTo>
                  <a:pt x="64" y="0"/>
                  <a:pt x="29" y="23"/>
                  <a:pt x="14" y="59"/>
                </a:cubicBezTo>
                <a:cubicBezTo>
                  <a:pt x="0" y="94"/>
                  <a:pt x="8" y="135"/>
                  <a:pt x="35" y="163"/>
                </a:cubicBezTo>
                <a:cubicBezTo>
                  <a:pt x="102" y="230"/>
                  <a:pt x="102" y="230"/>
                  <a:pt x="102" y="230"/>
                </a:cubicBezTo>
                <a:lnTo>
                  <a:pt x="170" y="163"/>
                </a:lnTo>
                <a:close/>
              </a:path>
            </a:pathLst>
          </a:custGeom>
          <a:solidFill>
            <a:srgbClr val="ED6579"/>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solidFill>
                <a:schemeClr val="dk1"/>
              </a:solidFill>
            </a:endParaRPr>
          </a:p>
        </p:txBody>
      </p:sp>
      <p:sp>
        <p:nvSpPr>
          <p:cNvPr id="125" name="AutoShape 115">
            <a:extLst>
              <a:ext uri="{FF2B5EF4-FFF2-40B4-BE49-F238E27FC236}">
                <a16:creationId xmlns:a16="http://schemas.microsoft.com/office/drawing/2014/main" id="{3FA77B15-E405-5B4A-A854-310424BE67B6}"/>
              </a:ext>
            </a:extLst>
          </p:cNvPr>
          <p:cNvSpPr>
            <a:spLocks/>
          </p:cNvSpPr>
          <p:nvPr/>
        </p:nvSpPr>
        <p:spPr bwMode="auto">
          <a:xfrm>
            <a:off x="5772961" y="2224385"/>
            <a:ext cx="212725" cy="190500"/>
          </a:xfrm>
          <a:custGeom>
            <a:avLst/>
            <a:gdLst>
              <a:gd name="T0" fmla="*/ 156554442 w 21600"/>
              <a:gd name="T1" fmla="*/ 65692699 h 21600"/>
              <a:gd name="T2" fmla="*/ 156554442 w 21600"/>
              <a:gd name="T3" fmla="*/ 65710506 h 21600"/>
              <a:gd name="T4" fmla="*/ 135105459 w 21600"/>
              <a:gd name="T5" fmla="*/ 65710506 h 21600"/>
              <a:gd name="T6" fmla="*/ 169178341 w 21600"/>
              <a:gd name="T7" fmla="*/ 90104613 h 21600"/>
              <a:gd name="T8" fmla="*/ 203194979 w 21600"/>
              <a:gd name="T9" fmla="*/ 65710506 h 21600"/>
              <a:gd name="T10" fmla="*/ 181812817 w 21600"/>
              <a:gd name="T11" fmla="*/ 65710506 h 21600"/>
              <a:gd name="T12" fmla="*/ 181821356 w 21600"/>
              <a:gd name="T13" fmla="*/ 65341429 h 21600"/>
              <a:gd name="T14" fmla="*/ 90911210 w 21600"/>
              <a:gd name="T15" fmla="*/ 0 h 21600"/>
              <a:gd name="T16" fmla="*/ 0 w 21600"/>
              <a:gd name="T17" fmla="*/ 65341429 h 21600"/>
              <a:gd name="T18" fmla="*/ 90911210 w 21600"/>
              <a:gd name="T19" fmla="*/ 130682859 h 21600"/>
              <a:gd name="T20" fmla="*/ 162358259 w 21600"/>
              <a:gd name="T21" fmla="*/ 105720012 h 21600"/>
              <a:gd name="T22" fmla="*/ 154926741 w 21600"/>
              <a:gd name="T23" fmla="*/ 100396022 h 21600"/>
              <a:gd name="T24" fmla="*/ 144278240 w 21600"/>
              <a:gd name="T25" fmla="*/ 92778695 h 21600"/>
              <a:gd name="T26" fmla="*/ 90911210 w 21600"/>
              <a:gd name="T27" fmla="*/ 112532680 h 21600"/>
              <a:gd name="T28" fmla="*/ 25248783 w 21600"/>
              <a:gd name="T29" fmla="*/ 65341429 h 21600"/>
              <a:gd name="T30" fmla="*/ 90911210 w 21600"/>
              <a:gd name="T31" fmla="*/ 18150179 h 21600"/>
              <a:gd name="T32" fmla="*/ 156563945 w 21600"/>
              <a:gd name="T33" fmla="*/ 65341429 h 21600"/>
              <a:gd name="T34" fmla="*/ 156554442 w 21600"/>
              <a:gd name="T35" fmla="*/ 65692699 h 21600"/>
              <a:gd name="T36" fmla="*/ 156554442 w 21600"/>
              <a:gd name="T37" fmla="*/ 65692699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00" h="21600">
                <a:moveTo>
                  <a:pt x="16642" y="10858"/>
                </a:moveTo>
                <a:cubicBezTo>
                  <a:pt x="16642" y="10859"/>
                  <a:pt x="16642" y="10860"/>
                  <a:pt x="16642" y="10861"/>
                </a:cubicBezTo>
                <a:lnTo>
                  <a:pt x="14362" y="10861"/>
                </a:lnTo>
                <a:lnTo>
                  <a:pt x="17984" y="14893"/>
                </a:lnTo>
                <a:lnTo>
                  <a:pt x="21600" y="10861"/>
                </a:lnTo>
                <a:lnTo>
                  <a:pt x="19327" y="10861"/>
                </a:lnTo>
                <a:cubicBezTo>
                  <a:pt x="19327" y="10840"/>
                  <a:pt x="19328" y="10814"/>
                  <a:pt x="19328" y="10800"/>
                </a:cubicBezTo>
                <a:cubicBezTo>
                  <a:pt x="19328" y="4835"/>
                  <a:pt x="15001" y="0"/>
                  <a:pt x="9664" y="0"/>
                </a:cubicBezTo>
                <a:cubicBezTo>
                  <a:pt x="4327" y="0"/>
                  <a:pt x="0" y="4835"/>
                  <a:pt x="0" y="10800"/>
                </a:cubicBezTo>
                <a:cubicBezTo>
                  <a:pt x="0" y="16764"/>
                  <a:pt x="4327" y="21600"/>
                  <a:pt x="9664" y="21600"/>
                </a:cubicBezTo>
                <a:cubicBezTo>
                  <a:pt x="12746" y="21600"/>
                  <a:pt x="15489" y="19985"/>
                  <a:pt x="17259" y="17474"/>
                </a:cubicBezTo>
                <a:lnTo>
                  <a:pt x="16469" y="16594"/>
                </a:lnTo>
                <a:lnTo>
                  <a:pt x="15337" y="15335"/>
                </a:lnTo>
                <a:cubicBezTo>
                  <a:pt x="14070" y="17310"/>
                  <a:pt x="12000" y="18600"/>
                  <a:pt x="9664" y="18600"/>
                </a:cubicBezTo>
                <a:cubicBezTo>
                  <a:pt x="5815" y="18600"/>
                  <a:pt x="2684" y="15101"/>
                  <a:pt x="2684" y="10800"/>
                </a:cubicBezTo>
                <a:cubicBezTo>
                  <a:pt x="2684" y="6499"/>
                  <a:pt x="5815" y="3000"/>
                  <a:pt x="9664" y="3000"/>
                </a:cubicBezTo>
                <a:cubicBezTo>
                  <a:pt x="13513" y="3000"/>
                  <a:pt x="16643" y="6499"/>
                  <a:pt x="16643" y="10800"/>
                </a:cubicBezTo>
                <a:cubicBezTo>
                  <a:pt x="16643" y="10814"/>
                  <a:pt x="16643" y="10838"/>
                  <a:pt x="16642" y="10858"/>
                </a:cubicBezTo>
                <a:close/>
                <a:moveTo>
                  <a:pt x="16642" y="10858"/>
                </a:moveTo>
              </a:path>
            </a:pathLst>
          </a:custGeom>
          <a:solidFill>
            <a:srgbClr val="FFFFFF"/>
          </a:solidFill>
          <a:ln>
            <a:noFill/>
          </a:ln>
        </p:spPr>
        <p:txBody>
          <a:bodyPr lIns="0" tIns="0" rIns="0" bIns="0"/>
          <a:lstStyle/>
          <a:p>
            <a:endParaRPr lang="en-US" dirty="0"/>
          </a:p>
        </p:txBody>
      </p:sp>
      <p:sp>
        <p:nvSpPr>
          <p:cNvPr id="126" name="Freeform 9">
            <a:extLst>
              <a:ext uri="{FF2B5EF4-FFF2-40B4-BE49-F238E27FC236}">
                <a16:creationId xmlns:a16="http://schemas.microsoft.com/office/drawing/2014/main" id="{7C6F5F69-2820-7D4B-94EB-C5CF6B2102E1}"/>
              </a:ext>
            </a:extLst>
          </p:cNvPr>
          <p:cNvSpPr>
            <a:spLocks/>
          </p:cNvSpPr>
          <p:nvPr/>
        </p:nvSpPr>
        <p:spPr bwMode="auto">
          <a:xfrm rot="10800000" flipV="1">
            <a:off x="9029062" y="1561270"/>
            <a:ext cx="380032" cy="428414"/>
          </a:xfrm>
          <a:custGeom>
            <a:avLst/>
            <a:gdLst>
              <a:gd name="T0" fmla="*/ 170 w 205"/>
              <a:gd name="T1" fmla="*/ 163 h 230"/>
              <a:gd name="T2" fmla="*/ 190 w 205"/>
              <a:gd name="T3" fmla="*/ 59 h 230"/>
              <a:gd name="T4" fmla="*/ 102 w 205"/>
              <a:gd name="T5" fmla="*/ 0 h 230"/>
              <a:gd name="T6" fmla="*/ 102 w 205"/>
              <a:gd name="T7" fmla="*/ 0 h 230"/>
              <a:gd name="T8" fmla="*/ 102 w 205"/>
              <a:gd name="T9" fmla="*/ 0 h 230"/>
              <a:gd name="T10" fmla="*/ 14 w 205"/>
              <a:gd name="T11" fmla="*/ 59 h 230"/>
              <a:gd name="T12" fmla="*/ 35 w 205"/>
              <a:gd name="T13" fmla="*/ 163 h 230"/>
              <a:gd name="T14" fmla="*/ 102 w 205"/>
              <a:gd name="T15" fmla="*/ 230 h 230"/>
              <a:gd name="T16" fmla="*/ 170 w 205"/>
              <a:gd name="T17" fmla="*/ 16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230">
                <a:moveTo>
                  <a:pt x="170" y="163"/>
                </a:moveTo>
                <a:cubicBezTo>
                  <a:pt x="197" y="135"/>
                  <a:pt x="205" y="94"/>
                  <a:pt x="190" y="59"/>
                </a:cubicBezTo>
                <a:cubicBezTo>
                  <a:pt x="175" y="23"/>
                  <a:pt x="141" y="0"/>
                  <a:pt x="102" y="0"/>
                </a:cubicBezTo>
                <a:cubicBezTo>
                  <a:pt x="102" y="0"/>
                  <a:pt x="102" y="0"/>
                  <a:pt x="102" y="0"/>
                </a:cubicBezTo>
                <a:cubicBezTo>
                  <a:pt x="102" y="0"/>
                  <a:pt x="102" y="0"/>
                  <a:pt x="102" y="0"/>
                </a:cubicBezTo>
                <a:cubicBezTo>
                  <a:pt x="64" y="0"/>
                  <a:pt x="29" y="23"/>
                  <a:pt x="14" y="59"/>
                </a:cubicBezTo>
                <a:cubicBezTo>
                  <a:pt x="0" y="94"/>
                  <a:pt x="8" y="135"/>
                  <a:pt x="35" y="163"/>
                </a:cubicBezTo>
                <a:cubicBezTo>
                  <a:pt x="102" y="230"/>
                  <a:pt x="102" y="230"/>
                  <a:pt x="102" y="230"/>
                </a:cubicBezTo>
                <a:lnTo>
                  <a:pt x="170" y="163"/>
                </a:lnTo>
                <a:close/>
              </a:path>
            </a:pathLst>
          </a:custGeom>
          <a:solidFill>
            <a:srgbClr val="183A5D"/>
          </a:solidFill>
          <a:ln w="3175">
            <a:noFill/>
            <a:round/>
            <a:headEnd/>
            <a:tailEnd/>
          </a:ln>
        </p:spPr>
        <p:txBody>
          <a:bodyPr vert="horz" wrap="square" lIns="91440" tIns="45720" rIns="91440" bIns="45720" numCol="1" anchor="t" anchorCtr="0" compatLnSpc="1">
            <a:prstTxWarp prst="textNoShape">
              <a:avLst/>
            </a:prstTxWarp>
          </a:bodyPr>
          <a:lstStyle/>
          <a:p>
            <a:endParaRPr lang="ko-KR" altLang="en-US" dirty="0"/>
          </a:p>
        </p:txBody>
      </p:sp>
      <p:sp>
        <p:nvSpPr>
          <p:cNvPr id="127" name="AutoShape 429">
            <a:extLst>
              <a:ext uri="{FF2B5EF4-FFF2-40B4-BE49-F238E27FC236}">
                <a16:creationId xmlns:a16="http://schemas.microsoft.com/office/drawing/2014/main" id="{A6394E2F-8831-7543-B526-7EBDCFE1874F}"/>
              </a:ext>
            </a:extLst>
          </p:cNvPr>
          <p:cNvSpPr>
            <a:spLocks/>
          </p:cNvSpPr>
          <p:nvPr/>
        </p:nvSpPr>
        <p:spPr bwMode="auto">
          <a:xfrm>
            <a:off x="9130291" y="1666043"/>
            <a:ext cx="212725" cy="212725"/>
          </a:xfrm>
          <a:custGeom>
            <a:avLst/>
            <a:gdLst>
              <a:gd name="T0" fmla="*/ 200694232 w 21541"/>
              <a:gd name="T1" fmla="*/ 38372291 h 21600"/>
              <a:gd name="T2" fmla="*/ 173103233 w 21541"/>
              <a:gd name="T3" fmla="*/ 55652809 h 21600"/>
              <a:gd name="T4" fmla="*/ 148708630 w 21541"/>
              <a:gd name="T5" fmla="*/ 31476741 h 21600"/>
              <a:gd name="T6" fmla="*/ 166142165 w 21541"/>
              <a:gd name="T7" fmla="*/ 4148482 h 21600"/>
              <a:gd name="T8" fmla="*/ 161909490 w 21541"/>
              <a:gd name="T9" fmla="*/ 0 h 21600"/>
              <a:gd name="T10" fmla="*/ 115497202 w 21541"/>
              <a:gd name="T11" fmla="*/ 45982360 h 21600"/>
              <a:gd name="T12" fmla="*/ 119339792 w 21541"/>
              <a:gd name="T13" fmla="*/ 59669481 h 21600"/>
              <a:gd name="T14" fmla="*/ 60050329 w 21541"/>
              <a:gd name="T15" fmla="*/ 118408526 h 21600"/>
              <a:gd name="T16" fmla="*/ 46412277 w 21541"/>
              <a:gd name="T17" fmla="*/ 114644997 h 21600"/>
              <a:gd name="T18" fmla="*/ 9658 w 21541"/>
              <a:gd name="T19" fmla="*/ 160627367 h 21600"/>
              <a:gd name="T20" fmla="*/ 4184503 w 21541"/>
              <a:gd name="T21" fmla="*/ 164822590 h 21600"/>
              <a:gd name="T22" fmla="*/ 31775502 w 21541"/>
              <a:gd name="T23" fmla="*/ 147542071 h 21600"/>
              <a:gd name="T24" fmla="*/ 56170105 w 21541"/>
              <a:gd name="T25" fmla="*/ 171718238 h 21600"/>
              <a:gd name="T26" fmla="*/ 38727010 w 21541"/>
              <a:gd name="T27" fmla="*/ 199046497 h 21600"/>
              <a:gd name="T28" fmla="*/ 42959686 w 21541"/>
              <a:gd name="T29" fmla="*/ 203194979 h 21600"/>
              <a:gd name="T30" fmla="*/ 89371973 w 21541"/>
              <a:gd name="T31" fmla="*/ 157212520 h 21600"/>
              <a:gd name="T32" fmla="*/ 85728718 w 21541"/>
              <a:gd name="T33" fmla="*/ 143911427 h 21600"/>
              <a:gd name="T34" fmla="*/ 145218492 w 21541"/>
              <a:gd name="T35" fmla="*/ 84974616 h 21600"/>
              <a:gd name="T36" fmla="*/ 158456888 w 21541"/>
              <a:gd name="T37" fmla="*/ 88549883 h 21600"/>
              <a:gd name="T38" fmla="*/ 204869176 w 21541"/>
              <a:gd name="T39" fmla="*/ 42567513 h 21600"/>
              <a:gd name="T40" fmla="*/ 200694232 w 21541"/>
              <a:gd name="T41" fmla="*/ 38372291 h 21600"/>
              <a:gd name="T42" fmla="*/ 200694232 w 21541"/>
              <a:gd name="T43" fmla="*/ 38372291 h 216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1541" h="21600">
                <a:moveTo>
                  <a:pt x="21102" y="4079"/>
                </a:moveTo>
                <a:cubicBezTo>
                  <a:pt x="19103" y="6081"/>
                  <a:pt x="19428" y="5916"/>
                  <a:pt x="18201" y="5916"/>
                </a:cubicBezTo>
                <a:cubicBezTo>
                  <a:pt x="17206" y="5916"/>
                  <a:pt x="15636" y="4320"/>
                  <a:pt x="15636" y="3346"/>
                </a:cubicBezTo>
                <a:cubicBezTo>
                  <a:pt x="15636" y="2085"/>
                  <a:pt x="15427" y="2487"/>
                  <a:pt x="17469" y="441"/>
                </a:cubicBezTo>
                <a:cubicBezTo>
                  <a:pt x="17311" y="282"/>
                  <a:pt x="17034" y="1"/>
                  <a:pt x="17024" y="0"/>
                </a:cubicBezTo>
                <a:cubicBezTo>
                  <a:pt x="14530" y="31"/>
                  <a:pt x="12144" y="2390"/>
                  <a:pt x="12144" y="4888"/>
                </a:cubicBezTo>
                <a:cubicBezTo>
                  <a:pt x="12144" y="5353"/>
                  <a:pt x="12296" y="5852"/>
                  <a:pt x="12548" y="6343"/>
                </a:cubicBezTo>
                <a:lnTo>
                  <a:pt x="6314" y="12587"/>
                </a:lnTo>
                <a:cubicBezTo>
                  <a:pt x="5825" y="12337"/>
                  <a:pt x="5332" y="12187"/>
                  <a:pt x="4880" y="12187"/>
                </a:cubicBezTo>
                <a:cubicBezTo>
                  <a:pt x="2385" y="12187"/>
                  <a:pt x="-29" y="14577"/>
                  <a:pt x="1" y="17075"/>
                </a:cubicBezTo>
                <a:cubicBezTo>
                  <a:pt x="1" y="17085"/>
                  <a:pt x="286" y="17367"/>
                  <a:pt x="440" y="17521"/>
                </a:cubicBezTo>
                <a:cubicBezTo>
                  <a:pt x="2439" y="15519"/>
                  <a:pt x="2114" y="15684"/>
                  <a:pt x="3341" y="15684"/>
                </a:cubicBezTo>
                <a:cubicBezTo>
                  <a:pt x="4335" y="15684"/>
                  <a:pt x="5906" y="17280"/>
                  <a:pt x="5906" y="18254"/>
                </a:cubicBezTo>
                <a:cubicBezTo>
                  <a:pt x="5906" y="19515"/>
                  <a:pt x="6115" y="19113"/>
                  <a:pt x="4072" y="21159"/>
                </a:cubicBezTo>
                <a:cubicBezTo>
                  <a:pt x="4231" y="21318"/>
                  <a:pt x="4508" y="21600"/>
                  <a:pt x="4517" y="21600"/>
                </a:cubicBezTo>
                <a:cubicBezTo>
                  <a:pt x="7012" y="21569"/>
                  <a:pt x="9397" y="19210"/>
                  <a:pt x="9397" y="16712"/>
                </a:cubicBezTo>
                <a:cubicBezTo>
                  <a:pt x="9397" y="16259"/>
                  <a:pt x="9253" y="15776"/>
                  <a:pt x="9014" y="15298"/>
                </a:cubicBezTo>
                <a:lnTo>
                  <a:pt x="15269" y="9033"/>
                </a:lnTo>
                <a:cubicBezTo>
                  <a:pt x="15745" y="9271"/>
                  <a:pt x="16223" y="9413"/>
                  <a:pt x="16661" y="9413"/>
                </a:cubicBezTo>
                <a:cubicBezTo>
                  <a:pt x="19156" y="9413"/>
                  <a:pt x="21571" y="7024"/>
                  <a:pt x="21541" y="4525"/>
                </a:cubicBezTo>
                <a:cubicBezTo>
                  <a:pt x="21541" y="4516"/>
                  <a:pt x="21255" y="4233"/>
                  <a:pt x="21102" y="4079"/>
                </a:cubicBezTo>
                <a:close/>
                <a:moveTo>
                  <a:pt x="21102" y="4079"/>
                </a:moveTo>
              </a:path>
            </a:pathLst>
          </a:custGeom>
          <a:solidFill>
            <a:srgbClr val="FFFFFF"/>
          </a:solidFill>
          <a:ln>
            <a:noFill/>
          </a:ln>
        </p:spPr>
        <p:txBody>
          <a:bodyPr lIns="0" tIns="0" rIns="0" bIns="0"/>
          <a:lstStyle/>
          <a:p>
            <a:endParaRPr lang="en-US" dirty="0"/>
          </a:p>
        </p:txBody>
      </p:sp>
      <p:sp>
        <p:nvSpPr>
          <p:cNvPr id="129" name="Freeform 9">
            <a:extLst>
              <a:ext uri="{FF2B5EF4-FFF2-40B4-BE49-F238E27FC236}">
                <a16:creationId xmlns:a16="http://schemas.microsoft.com/office/drawing/2014/main" id="{ADC74DEB-0B56-5F4E-B9E5-4ED6CCD0910B}"/>
              </a:ext>
            </a:extLst>
          </p:cNvPr>
          <p:cNvSpPr>
            <a:spLocks/>
          </p:cNvSpPr>
          <p:nvPr/>
        </p:nvSpPr>
        <p:spPr bwMode="auto">
          <a:xfrm>
            <a:off x="719698" y="2729475"/>
            <a:ext cx="380032" cy="428414"/>
          </a:xfrm>
          <a:custGeom>
            <a:avLst/>
            <a:gdLst>
              <a:gd name="T0" fmla="*/ 170 w 205"/>
              <a:gd name="T1" fmla="*/ 163 h 230"/>
              <a:gd name="T2" fmla="*/ 190 w 205"/>
              <a:gd name="T3" fmla="*/ 59 h 230"/>
              <a:gd name="T4" fmla="*/ 102 w 205"/>
              <a:gd name="T5" fmla="*/ 0 h 230"/>
              <a:gd name="T6" fmla="*/ 102 w 205"/>
              <a:gd name="T7" fmla="*/ 0 h 230"/>
              <a:gd name="T8" fmla="*/ 102 w 205"/>
              <a:gd name="T9" fmla="*/ 0 h 230"/>
              <a:gd name="T10" fmla="*/ 14 w 205"/>
              <a:gd name="T11" fmla="*/ 59 h 230"/>
              <a:gd name="T12" fmla="*/ 35 w 205"/>
              <a:gd name="T13" fmla="*/ 163 h 230"/>
              <a:gd name="T14" fmla="*/ 102 w 205"/>
              <a:gd name="T15" fmla="*/ 230 h 230"/>
              <a:gd name="T16" fmla="*/ 170 w 205"/>
              <a:gd name="T17" fmla="*/ 16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230">
                <a:moveTo>
                  <a:pt x="170" y="163"/>
                </a:moveTo>
                <a:cubicBezTo>
                  <a:pt x="197" y="135"/>
                  <a:pt x="205" y="94"/>
                  <a:pt x="190" y="59"/>
                </a:cubicBezTo>
                <a:cubicBezTo>
                  <a:pt x="175" y="23"/>
                  <a:pt x="141" y="0"/>
                  <a:pt x="102" y="0"/>
                </a:cubicBezTo>
                <a:cubicBezTo>
                  <a:pt x="102" y="0"/>
                  <a:pt x="102" y="0"/>
                  <a:pt x="102" y="0"/>
                </a:cubicBezTo>
                <a:cubicBezTo>
                  <a:pt x="102" y="0"/>
                  <a:pt x="102" y="0"/>
                  <a:pt x="102" y="0"/>
                </a:cubicBezTo>
                <a:cubicBezTo>
                  <a:pt x="64" y="0"/>
                  <a:pt x="29" y="23"/>
                  <a:pt x="14" y="59"/>
                </a:cubicBezTo>
                <a:cubicBezTo>
                  <a:pt x="0" y="94"/>
                  <a:pt x="8" y="135"/>
                  <a:pt x="35" y="163"/>
                </a:cubicBezTo>
                <a:cubicBezTo>
                  <a:pt x="102" y="230"/>
                  <a:pt x="102" y="230"/>
                  <a:pt x="102" y="230"/>
                </a:cubicBezTo>
                <a:lnTo>
                  <a:pt x="170" y="163"/>
                </a:lnTo>
                <a:close/>
              </a:path>
            </a:pathLst>
          </a:cu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solidFill>
                <a:schemeClr val="dk1"/>
              </a:solidFill>
            </a:endParaRPr>
          </a:p>
        </p:txBody>
      </p:sp>
      <p:sp>
        <p:nvSpPr>
          <p:cNvPr id="130" name="AutoShape 237">
            <a:extLst>
              <a:ext uri="{FF2B5EF4-FFF2-40B4-BE49-F238E27FC236}">
                <a16:creationId xmlns:a16="http://schemas.microsoft.com/office/drawing/2014/main" id="{677948AE-2510-234E-92B7-22D85AAFCEDE}"/>
              </a:ext>
            </a:extLst>
          </p:cNvPr>
          <p:cNvSpPr>
            <a:spLocks/>
          </p:cNvSpPr>
          <p:nvPr/>
        </p:nvSpPr>
        <p:spPr bwMode="auto">
          <a:xfrm>
            <a:off x="855388" y="2822165"/>
            <a:ext cx="125413" cy="212725"/>
          </a:xfrm>
          <a:custGeom>
            <a:avLst/>
            <a:gdLst>
              <a:gd name="T0" fmla="*/ 24546430 w 21600"/>
              <a:gd name="T1" fmla="*/ 107072174 h 21600"/>
              <a:gd name="T2" fmla="*/ 12501156 w 21600"/>
              <a:gd name="T3" fmla="*/ 107072174 h 21600"/>
              <a:gd name="T4" fmla="*/ 23026953 w 21600"/>
              <a:gd name="T5" fmla="*/ 47675917 h 21600"/>
              <a:gd name="T6" fmla="*/ 14862677 w 21600"/>
              <a:gd name="T7" fmla="*/ 47675917 h 21600"/>
              <a:gd name="T8" fmla="*/ 14862677 w 21600"/>
              <a:gd name="T9" fmla="*/ 0 h 21600"/>
              <a:gd name="T10" fmla="*/ 9426941 w 21600"/>
              <a:gd name="T11" fmla="*/ 0 h 21600"/>
              <a:gd name="T12" fmla="*/ 9426941 w 21600"/>
              <a:gd name="T13" fmla="*/ 47675917 h 21600"/>
              <a:gd name="T14" fmla="*/ 1264819 w 21600"/>
              <a:gd name="T15" fmla="*/ 47675917 h 21600"/>
              <a:gd name="T16" fmla="*/ 11790819 w 21600"/>
              <a:gd name="T17" fmla="*/ 107072174 h 21600"/>
              <a:gd name="T18" fmla="*/ 0 w 21600"/>
              <a:gd name="T19" fmla="*/ 107072174 h 21600"/>
              <a:gd name="T20" fmla="*/ 0 w 21600"/>
              <a:gd name="T21" fmla="*/ 189337836 h 21600"/>
              <a:gd name="T22" fmla="*/ 10515619 w 21600"/>
              <a:gd name="T23" fmla="*/ 189337836 h 21600"/>
              <a:gd name="T24" fmla="*/ 7674550 w 21600"/>
              <a:gd name="T25" fmla="*/ 203194979 h 21600"/>
              <a:gd name="T26" fmla="*/ 16857214 w 21600"/>
              <a:gd name="T27" fmla="*/ 203194979 h 21600"/>
              <a:gd name="T28" fmla="*/ 14010246 w 21600"/>
              <a:gd name="T29" fmla="*/ 189337836 h 21600"/>
              <a:gd name="T30" fmla="*/ 24547609 w 21600"/>
              <a:gd name="T31" fmla="*/ 189337836 h 21600"/>
              <a:gd name="T32" fmla="*/ 24547609 w 21600"/>
              <a:gd name="T33" fmla="*/ 107072174 h 21600"/>
              <a:gd name="T34" fmla="*/ 24546430 w 21600"/>
              <a:gd name="T35" fmla="*/ 107072174 h 21600"/>
              <a:gd name="T36" fmla="*/ 21475751 w 21600"/>
              <a:gd name="T37" fmla="*/ 174362203 h 21600"/>
              <a:gd name="T38" fmla="*/ 3070673 w 21600"/>
              <a:gd name="T39" fmla="*/ 174362203 h 21600"/>
              <a:gd name="T40" fmla="*/ 3070673 w 21600"/>
              <a:gd name="T41" fmla="*/ 122048773 h 21600"/>
              <a:gd name="T42" fmla="*/ 21475751 w 21600"/>
              <a:gd name="T43" fmla="*/ 122048773 h 21600"/>
              <a:gd name="T44" fmla="*/ 21475751 w 21600"/>
              <a:gd name="T45" fmla="*/ 174362203 h 21600"/>
              <a:gd name="T46" fmla="*/ 21475751 w 21600"/>
              <a:gd name="T47" fmla="*/ 174362203 h 216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600" h="21600">
                <a:moveTo>
                  <a:pt x="21599" y="11382"/>
                </a:moveTo>
                <a:lnTo>
                  <a:pt x="11000" y="11382"/>
                </a:lnTo>
                <a:lnTo>
                  <a:pt x="20262" y="5068"/>
                </a:lnTo>
                <a:lnTo>
                  <a:pt x="13078" y="5068"/>
                </a:lnTo>
                <a:lnTo>
                  <a:pt x="13078" y="0"/>
                </a:lnTo>
                <a:lnTo>
                  <a:pt x="8295" y="0"/>
                </a:lnTo>
                <a:lnTo>
                  <a:pt x="8295" y="5068"/>
                </a:lnTo>
                <a:lnTo>
                  <a:pt x="1113" y="5068"/>
                </a:lnTo>
                <a:lnTo>
                  <a:pt x="10375" y="11382"/>
                </a:lnTo>
                <a:lnTo>
                  <a:pt x="0" y="11382"/>
                </a:lnTo>
                <a:lnTo>
                  <a:pt x="0" y="20127"/>
                </a:lnTo>
                <a:lnTo>
                  <a:pt x="9253" y="20127"/>
                </a:lnTo>
                <a:lnTo>
                  <a:pt x="6753" y="21600"/>
                </a:lnTo>
                <a:lnTo>
                  <a:pt x="14833" y="21600"/>
                </a:lnTo>
                <a:lnTo>
                  <a:pt x="12328" y="20127"/>
                </a:lnTo>
                <a:lnTo>
                  <a:pt x="21600" y="20127"/>
                </a:lnTo>
                <a:lnTo>
                  <a:pt x="21600" y="11382"/>
                </a:lnTo>
                <a:lnTo>
                  <a:pt x="21599" y="11382"/>
                </a:lnTo>
                <a:close/>
                <a:moveTo>
                  <a:pt x="18897" y="18535"/>
                </a:moveTo>
                <a:lnTo>
                  <a:pt x="2702" y="18535"/>
                </a:lnTo>
                <a:lnTo>
                  <a:pt x="2702" y="12974"/>
                </a:lnTo>
                <a:lnTo>
                  <a:pt x="18897" y="12974"/>
                </a:lnTo>
                <a:lnTo>
                  <a:pt x="18897" y="18535"/>
                </a:lnTo>
                <a:close/>
                <a:moveTo>
                  <a:pt x="18897" y="18535"/>
                </a:moveTo>
              </a:path>
            </a:pathLst>
          </a:custGeom>
          <a:solidFill>
            <a:srgbClr val="FFFFFF"/>
          </a:solidFill>
          <a:ln>
            <a:noFill/>
          </a:ln>
        </p:spPr>
        <p:txBody>
          <a:bodyPr lIns="0" tIns="0" rIns="0" bIns="0"/>
          <a:lstStyle/>
          <a:p>
            <a:endParaRPr lang="en-US" dirty="0"/>
          </a:p>
        </p:txBody>
      </p:sp>
      <p:sp>
        <p:nvSpPr>
          <p:cNvPr id="56" name="Rounded Rectangle 9">
            <a:extLst>
              <a:ext uri="{FF2B5EF4-FFF2-40B4-BE49-F238E27FC236}">
                <a16:creationId xmlns:a16="http://schemas.microsoft.com/office/drawing/2014/main" id="{536006A5-647E-DF4A-81B5-E7F0C71E7357}"/>
              </a:ext>
            </a:extLst>
          </p:cNvPr>
          <p:cNvSpPr/>
          <p:nvPr/>
        </p:nvSpPr>
        <p:spPr>
          <a:xfrm>
            <a:off x="4273211" y="3631095"/>
            <a:ext cx="1614573" cy="148974"/>
          </a:xfrm>
          <a:prstGeom prst="roundRect">
            <a:avLst>
              <a:gd name="adj" fmla="val 50000"/>
            </a:avLst>
          </a:prstGeom>
          <a:solidFill>
            <a:schemeClr val="accent2">
              <a:lumMod val="60000"/>
              <a:lumOff val="4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schemeClr val="accent2"/>
              </a:solidFill>
            </a:endParaRPr>
          </a:p>
        </p:txBody>
      </p:sp>
      <p:sp>
        <p:nvSpPr>
          <p:cNvPr id="18" name="타원 169"/>
          <p:cNvSpPr/>
          <p:nvPr/>
        </p:nvSpPr>
        <p:spPr>
          <a:xfrm>
            <a:off x="5733863" y="3524686"/>
            <a:ext cx="302024" cy="302024"/>
          </a:xfrm>
          <a:prstGeom prst="ellipse">
            <a:avLst/>
          </a:prstGeom>
          <a:solidFill>
            <a:srgbClr val="FFFFFF"/>
          </a:solidFill>
          <a:ln w="3175" cap="flat" cmpd="sng" algn="ctr">
            <a:solidFill>
              <a:srgbClr val="ED6579"/>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400"/>
              </a:spcAft>
            </a:pPr>
            <a:endParaRPr lang="ko-KR" altLang="en-US" sz="1200" b="1" dirty="0">
              <a:gradFill>
                <a:gsLst>
                  <a:gs pos="0">
                    <a:prstClr val="white"/>
                  </a:gs>
                  <a:gs pos="100000">
                    <a:prstClr val="white"/>
                  </a:gs>
                </a:gsLst>
                <a:lin ang="5400000" scaled="0"/>
              </a:gradFill>
              <a:latin typeface="Roboto Condensed Regular"/>
            </a:endParaRPr>
          </a:p>
        </p:txBody>
      </p:sp>
      <p:sp>
        <p:nvSpPr>
          <p:cNvPr id="57" name="타원 169">
            <a:extLst>
              <a:ext uri="{FF2B5EF4-FFF2-40B4-BE49-F238E27FC236}">
                <a16:creationId xmlns:a16="http://schemas.microsoft.com/office/drawing/2014/main" id="{E3429B73-AEC5-BB4F-8BF9-BEFEF1047920}"/>
              </a:ext>
            </a:extLst>
          </p:cNvPr>
          <p:cNvSpPr/>
          <p:nvPr/>
        </p:nvSpPr>
        <p:spPr>
          <a:xfrm>
            <a:off x="4141269" y="3540086"/>
            <a:ext cx="302024" cy="302024"/>
          </a:xfrm>
          <a:prstGeom prst="ellipse">
            <a:avLst/>
          </a:prstGeom>
          <a:solidFill>
            <a:srgbClr val="FFFFFF"/>
          </a:solidFill>
          <a:ln w="3175" cap="flat" cmpd="sng" algn="ctr">
            <a:solidFill>
              <a:schemeClr val="accent2">
                <a:lumMod val="60000"/>
                <a:lumOff val="4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400"/>
              </a:spcAft>
            </a:pPr>
            <a:endParaRPr lang="ko-KR" altLang="en-US" sz="1200" b="1" dirty="0">
              <a:gradFill>
                <a:gsLst>
                  <a:gs pos="0">
                    <a:prstClr val="white"/>
                  </a:gs>
                  <a:gs pos="100000">
                    <a:prstClr val="white"/>
                  </a:gs>
                </a:gsLst>
                <a:lin ang="5400000" scaled="0"/>
              </a:gradFill>
              <a:latin typeface="Roboto Condensed Regular"/>
            </a:endParaRPr>
          </a:p>
        </p:txBody>
      </p:sp>
      <p:sp>
        <p:nvSpPr>
          <p:cNvPr id="19" name="타원 169"/>
          <p:cNvSpPr/>
          <p:nvPr/>
        </p:nvSpPr>
        <p:spPr>
          <a:xfrm>
            <a:off x="5840265" y="3635697"/>
            <a:ext cx="94007" cy="94007"/>
          </a:xfrm>
          <a:prstGeom prst="ellipse">
            <a:avLst/>
          </a:prstGeom>
          <a:solidFill>
            <a:srgbClr val="ED6579"/>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400"/>
              </a:spcAft>
            </a:pPr>
            <a:endParaRPr lang="ko-KR" altLang="en-US" sz="1200" b="1" dirty="0">
              <a:gradFill>
                <a:gsLst>
                  <a:gs pos="0">
                    <a:prstClr val="white"/>
                  </a:gs>
                  <a:gs pos="100000">
                    <a:prstClr val="white"/>
                  </a:gs>
                </a:gsLst>
                <a:lin ang="5400000" scaled="0"/>
              </a:gradFill>
              <a:latin typeface="Roboto Condensed Regular"/>
            </a:endParaRPr>
          </a:p>
        </p:txBody>
      </p:sp>
      <p:sp>
        <p:nvSpPr>
          <p:cNvPr id="58" name="타원 169">
            <a:extLst>
              <a:ext uri="{FF2B5EF4-FFF2-40B4-BE49-F238E27FC236}">
                <a16:creationId xmlns:a16="http://schemas.microsoft.com/office/drawing/2014/main" id="{5496F076-E0E1-FA4A-8E1F-42023120F748}"/>
              </a:ext>
            </a:extLst>
          </p:cNvPr>
          <p:cNvSpPr/>
          <p:nvPr/>
        </p:nvSpPr>
        <p:spPr>
          <a:xfrm>
            <a:off x="4248827" y="3643231"/>
            <a:ext cx="94007" cy="94007"/>
          </a:xfrm>
          <a:prstGeom prst="ellipse">
            <a:avLst/>
          </a:prstGeom>
          <a:solidFill>
            <a:schemeClr val="accent2">
              <a:lumMod val="60000"/>
              <a:lumOff val="40000"/>
            </a:schemeClr>
          </a:solidFill>
          <a:ln w="317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400"/>
              </a:spcAft>
            </a:pPr>
            <a:endParaRPr lang="ko-KR" altLang="en-US" sz="1200" b="1" dirty="0">
              <a:gradFill>
                <a:gsLst>
                  <a:gs pos="0">
                    <a:prstClr val="white"/>
                  </a:gs>
                  <a:gs pos="100000">
                    <a:prstClr val="white"/>
                  </a:gs>
                </a:gsLst>
                <a:lin ang="5400000" scaled="0"/>
              </a:gradFill>
              <a:latin typeface="Roboto Condensed Regular"/>
            </a:endParaRPr>
          </a:p>
        </p:txBody>
      </p:sp>
      <p:cxnSp>
        <p:nvCxnSpPr>
          <p:cNvPr id="60" name="Straight Connector 38">
            <a:extLst>
              <a:ext uri="{FF2B5EF4-FFF2-40B4-BE49-F238E27FC236}">
                <a16:creationId xmlns:a16="http://schemas.microsoft.com/office/drawing/2014/main" id="{A4F9EB85-FC5C-C64A-9372-3B81C0C0AC1B}"/>
              </a:ext>
            </a:extLst>
          </p:cNvPr>
          <p:cNvCxnSpPr>
            <a:cxnSpLocks/>
          </p:cNvCxnSpPr>
          <p:nvPr/>
        </p:nvCxnSpPr>
        <p:spPr>
          <a:xfrm>
            <a:off x="4300308" y="2654953"/>
            <a:ext cx="1" cy="900991"/>
          </a:xfrm>
          <a:prstGeom prst="line">
            <a:avLst/>
          </a:prstGeom>
          <a:ln w="15875" cap="rnd">
            <a:solidFill>
              <a:schemeClr val="accent2">
                <a:lumMod val="60000"/>
                <a:lumOff val="40000"/>
              </a:schemeClr>
            </a:solidFill>
            <a:prstDash val="sysDot"/>
          </a:ln>
        </p:spPr>
        <p:style>
          <a:lnRef idx="1">
            <a:schemeClr val="dk1"/>
          </a:lnRef>
          <a:fillRef idx="0">
            <a:schemeClr val="dk1"/>
          </a:fillRef>
          <a:effectRef idx="0">
            <a:schemeClr val="dk1"/>
          </a:effectRef>
          <a:fontRef idx="minor">
            <a:schemeClr val="tx1"/>
          </a:fontRef>
        </p:style>
      </p:cxnSp>
      <p:sp>
        <p:nvSpPr>
          <p:cNvPr id="61" name="Freeform 50">
            <a:extLst>
              <a:ext uri="{FF2B5EF4-FFF2-40B4-BE49-F238E27FC236}">
                <a16:creationId xmlns:a16="http://schemas.microsoft.com/office/drawing/2014/main" id="{923C4952-13D8-A942-8113-B1EDB2ADF959}"/>
              </a:ext>
            </a:extLst>
          </p:cNvPr>
          <p:cNvSpPr>
            <a:spLocks noEditPoints="1"/>
          </p:cNvSpPr>
          <p:nvPr/>
        </p:nvSpPr>
        <p:spPr bwMode="auto">
          <a:xfrm>
            <a:off x="4245265" y="2425306"/>
            <a:ext cx="133675" cy="168368"/>
          </a:xfrm>
          <a:custGeom>
            <a:avLst/>
            <a:gdLst/>
            <a:ahLst/>
            <a:cxnLst>
              <a:cxn ang="0">
                <a:pos x="187" y="135"/>
              </a:cxn>
              <a:cxn ang="0">
                <a:pos x="44" y="135"/>
              </a:cxn>
              <a:cxn ang="0">
                <a:pos x="44" y="156"/>
              </a:cxn>
              <a:cxn ang="0">
                <a:pos x="187" y="156"/>
              </a:cxn>
              <a:cxn ang="0">
                <a:pos x="187" y="135"/>
              </a:cxn>
              <a:cxn ang="0">
                <a:pos x="187" y="95"/>
              </a:cxn>
              <a:cxn ang="0">
                <a:pos x="44" y="95"/>
              </a:cxn>
              <a:cxn ang="0">
                <a:pos x="44" y="115"/>
              </a:cxn>
              <a:cxn ang="0">
                <a:pos x="187" y="115"/>
              </a:cxn>
              <a:cxn ang="0">
                <a:pos x="187" y="95"/>
              </a:cxn>
              <a:cxn ang="0">
                <a:pos x="187" y="54"/>
              </a:cxn>
              <a:cxn ang="0">
                <a:pos x="44" y="54"/>
              </a:cxn>
              <a:cxn ang="0">
                <a:pos x="44" y="75"/>
              </a:cxn>
              <a:cxn ang="0">
                <a:pos x="187" y="75"/>
              </a:cxn>
              <a:cxn ang="0">
                <a:pos x="187" y="54"/>
              </a:cxn>
              <a:cxn ang="0">
                <a:pos x="44" y="196"/>
              </a:cxn>
              <a:cxn ang="0">
                <a:pos x="116" y="196"/>
              </a:cxn>
              <a:cxn ang="0">
                <a:pos x="116" y="176"/>
              </a:cxn>
              <a:cxn ang="0">
                <a:pos x="44" y="176"/>
              </a:cxn>
              <a:cxn ang="0">
                <a:pos x="44" y="196"/>
              </a:cxn>
              <a:cxn ang="0">
                <a:pos x="233" y="29"/>
              </a:cxn>
              <a:cxn ang="0">
                <a:pos x="233" y="0"/>
              </a:cxn>
              <a:cxn ang="0">
                <a:pos x="0" y="0"/>
              </a:cxn>
              <a:cxn ang="0">
                <a:pos x="0" y="301"/>
              </a:cxn>
              <a:cxn ang="0">
                <a:pos x="29" y="301"/>
              </a:cxn>
              <a:cxn ang="0">
                <a:pos x="29" y="330"/>
              </a:cxn>
              <a:cxn ang="0">
                <a:pos x="262" y="330"/>
              </a:cxn>
              <a:cxn ang="0">
                <a:pos x="262" y="29"/>
              </a:cxn>
              <a:cxn ang="0">
                <a:pos x="233" y="29"/>
              </a:cxn>
              <a:cxn ang="0">
                <a:pos x="15" y="286"/>
              </a:cxn>
              <a:cxn ang="0">
                <a:pos x="15" y="16"/>
              </a:cxn>
              <a:cxn ang="0">
                <a:pos x="216" y="16"/>
              </a:cxn>
              <a:cxn ang="0">
                <a:pos x="216" y="216"/>
              </a:cxn>
              <a:cxn ang="0">
                <a:pos x="148" y="216"/>
              </a:cxn>
              <a:cxn ang="0">
                <a:pos x="148" y="286"/>
              </a:cxn>
              <a:cxn ang="0">
                <a:pos x="15" y="286"/>
              </a:cxn>
              <a:cxn ang="0">
                <a:pos x="245" y="315"/>
              </a:cxn>
              <a:cxn ang="0">
                <a:pos x="44" y="315"/>
              </a:cxn>
              <a:cxn ang="0">
                <a:pos x="44" y="301"/>
              </a:cxn>
              <a:cxn ang="0">
                <a:pos x="155" y="301"/>
              </a:cxn>
              <a:cxn ang="0">
                <a:pos x="233" y="225"/>
              </a:cxn>
              <a:cxn ang="0">
                <a:pos x="233" y="45"/>
              </a:cxn>
              <a:cxn ang="0">
                <a:pos x="245" y="45"/>
              </a:cxn>
              <a:cxn ang="0">
                <a:pos x="245" y="315"/>
              </a:cxn>
            </a:cxnLst>
            <a:rect l="0" t="0" r="r" b="b"/>
            <a:pathLst>
              <a:path w="262" h="330">
                <a:moveTo>
                  <a:pt x="187" y="135"/>
                </a:moveTo>
                <a:lnTo>
                  <a:pt x="44" y="135"/>
                </a:lnTo>
                <a:lnTo>
                  <a:pt x="44" y="156"/>
                </a:lnTo>
                <a:lnTo>
                  <a:pt x="187" y="156"/>
                </a:lnTo>
                <a:lnTo>
                  <a:pt x="187" y="135"/>
                </a:lnTo>
                <a:close/>
                <a:moveTo>
                  <a:pt x="187" y="95"/>
                </a:moveTo>
                <a:lnTo>
                  <a:pt x="44" y="95"/>
                </a:lnTo>
                <a:lnTo>
                  <a:pt x="44" y="115"/>
                </a:lnTo>
                <a:lnTo>
                  <a:pt x="187" y="115"/>
                </a:lnTo>
                <a:lnTo>
                  <a:pt x="187" y="95"/>
                </a:lnTo>
                <a:close/>
                <a:moveTo>
                  <a:pt x="187" y="54"/>
                </a:moveTo>
                <a:lnTo>
                  <a:pt x="44" y="54"/>
                </a:lnTo>
                <a:lnTo>
                  <a:pt x="44" y="75"/>
                </a:lnTo>
                <a:lnTo>
                  <a:pt x="187" y="75"/>
                </a:lnTo>
                <a:lnTo>
                  <a:pt x="187" y="54"/>
                </a:lnTo>
                <a:close/>
                <a:moveTo>
                  <a:pt x="44" y="196"/>
                </a:moveTo>
                <a:lnTo>
                  <a:pt x="116" y="196"/>
                </a:lnTo>
                <a:lnTo>
                  <a:pt x="116" y="176"/>
                </a:lnTo>
                <a:lnTo>
                  <a:pt x="44" y="176"/>
                </a:lnTo>
                <a:lnTo>
                  <a:pt x="44" y="196"/>
                </a:lnTo>
                <a:close/>
                <a:moveTo>
                  <a:pt x="233" y="29"/>
                </a:moveTo>
                <a:lnTo>
                  <a:pt x="233" y="0"/>
                </a:lnTo>
                <a:lnTo>
                  <a:pt x="0" y="0"/>
                </a:lnTo>
                <a:lnTo>
                  <a:pt x="0" y="301"/>
                </a:lnTo>
                <a:lnTo>
                  <a:pt x="29" y="301"/>
                </a:lnTo>
                <a:lnTo>
                  <a:pt x="29" y="330"/>
                </a:lnTo>
                <a:lnTo>
                  <a:pt x="262" y="330"/>
                </a:lnTo>
                <a:lnTo>
                  <a:pt x="262" y="29"/>
                </a:lnTo>
                <a:lnTo>
                  <a:pt x="233" y="29"/>
                </a:lnTo>
                <a:close/>
                <a:moveTo>
                  <a:pt x="15" y="286"/>
                </a:moveTo>
                <a:lnTo>
                  <a:pt x="15" y="16"/>
                </a:lnTo>
                <a:lnTo>
                  <a:pt x="216" y="16"/>
                </a:lnTo>
                <a:lnTo>
                  <a:pt x="216" y="216"/>
                </a:lnTo>
                <a:lnTo>
                  <a:pt x="148" y="216"/>
                </a:lnTo>
                <a:lnTo>
                  <a:pt x="148" y="286"/>
                </a:lnTo>
                <a:lnTo>
                  <a:pt x="15" y="286"/>
                </a:lnTo>
                <a:close/>
                <a:moveTo>
                  <a:pt x="245" y="315"/>
                </a:moveTo>
                <a:lnTo>
                  <a:pt x="44" y="315"/>
                </a:lnTo>
                <a:lnTo>
                  <a:pt x="44" y="301"/>
                </a:lnTo>
                <a:lnTo>
                  <a:pt x="155" y="301"/>
                </a:lnTo>
                <a:lnTo>
                  <a:pt x="233" y="225"/>
                </a:lnTo>
                <a:lnTo>
                  <a:pt x="233" y="45"/>
                </a:lnTo>
                <a:lnTo>
                  <a:pt x="245" y="45"/>
                </a:lnTo>
                <a:lnTo>
                  <a:pt x="245" y="31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6" name="Text Placeholder 2">
            <a:extLst>
              <a:ext uri="{FF2B5EF4-FFF2-40B4-BE49-F238E27FC236}">
                <a16:creationId xmlns:a16="http://schemas.microsoft.com/office/drawing/2014/main" id="{D1E995FD-0F00-1545-B190-88AC789710F9}"/>
              </a:ext>
            </a:extLst>
          </p:cNvPr>
          <p:cNvSpPr txBox="1">
            <a:spLocks/>
          </p:cNvSpPr>
          <p:nvPr/>
        </p:nvSpPr>
        <p:spPr>
          <a:xfrm>
            <a:off x="3532169" y="1935970"/>
            <a:ext cx="1482083" cy="381065"/>
          </a:xfrm>
          <a:prstGeom prst="rect">
            <a:avLst/>
          </a:prstGeom>
        </p:spPr>
        <p:txBody>
          <a:bodyPr vert="horz"/>
          <a:lstStyle>
            <a:lvl1pPr marL="0" indent="0" algn="l" defTabSz="457200" rtl="0" eaLnBrk="1" latinLnBrk="0" hangingPunct="1">
              <a:spcBef>
                <a:spcPct val="20000"/>
              </a:spcBef>
              <a:buFont typeface="Arial"/>
              <a:buNone/>
              <a:defRPr sz="1200" kern="1200" baseline="0">
                <a:solidFill>
                  <a:schemeClr val="tx1">
                    <a:lumMod val="65000"/>
                    <a:lumOff val="35000"/>
                  </a:schemeClr>
                </a:solidFill>
                <a:latin typeface="Roboto condensed"/>
                <a:ea typeface="+mn-ea"/>
                <a:cs typeface="Roboto condensed"/>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altLang="zh-CN" sz="1800" i="1" dirty="0"/>
              <a:t>Clustering</a:t>
            </a:r>
            <a:endParaRPr lang="en-US" sz="1800" i="1" dirty="0"/>
          </a:p>
        </p:txBody>
      </p:sp>
      <p:sp>
        <p:nvSpPr>
          <p:cNvPr id="67" name="Text Placeholder 8">
            <a:extLst>
              <a:ext uri="{FF2B5EF4-FFF2-40B4-BE49-F238E27FC236}">
                <a16:creationId xmlns:a16="http://schemas.microsoft.com/office/drawing/2014/main" id="{E9DD092A-1DA3-5546-B875-F66D7A477DCB}"/>
              </a:ext>
            </a:extLst>
          </p:cNvPr>
          <p:cNvSpPr txBox="1">
            <a:spLocks/>
          </p:cNvSpPr>
          <p:nvPr/>
        </p:nvSpPr>
        <p:spPr>
          <a:xfrm>
            <a:off x="4238399" y="4064000"/>
            <a:ext cx="1482083" cy="1949566"/>
          </a:xfrm>
          <a:prstGeom prst="rect">
            <a:avLst/>
          </a:prstGeom>
        </p:spPr>
        <p:txBody>
          <a:bodyPr vert="horz"/>
          <a:lstStyle>
            <a:defPPr>
              <a:defRPr lang="en-US"/>
            </a:defPPr>
            <a:lvl1pPr indent="0" algn="ctr" defTabSz="457200">
              <a:lnSpc>
                <a:spcPct val="120000"/>
              </a:lnSpc>
              <a:spcBef>
                <a:spcPct val="20000"/>
              </a:spcBef>
              <a:buFont typeface="Arial"/>
              <a:buNone/>
              <a:defRPr sz="1600" baseline="0">
                <a:solidFill>
                  <a:schemeClr val="bg1">
                    <a:lumMod val="50000"/>
                  </a:schemeClr>
                </a:solidFill>
                <a:latin typeface="Roboto condensed"/>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altLang="zh-CN" dirty="0"/>
              <a:t>Data</a:t>
            </a:r>
          </a:p>
          <a:p>
            <a:r>
              <a:rPr lang="en-US" altLang="zh-CN" dirty="0"/>
              <a:t>Analysis</a:t>
            </a:r>
            <a:endParaRPr lang="en-US" dirty="0"/>
          </a:p>
        </p:txBody>
      </p:sp>
      <p:cxnSp>
        <p:nvCxnSpPr>
          <p:cNvPr id="68" name="Straight Connector 47">
            <a:extLst>
              <a:ext uri="{FF2B5EF4-FFF2-40B4-BE49-F238E27FC236}">
                <a16:creationId xmlns:a16="http://schemas.microsoft.com/office/drawing/2014/main" id="{916F891B-8346-7640-ABAA-D08B858F6A5E}"/>
              </a:ext>
            </a:extLst>
          </p:cNvPr>
          <p:cNvCxnSpPr/>
          <p:nvPr/>
        </p:nvCxnSpPr>
        <p:spPr>
          <a:xfrm flipV="1">
            <a:off x="4935876" y="3760755"/>
            <a:ext cx="0" cy="312883"/>
          </a:xfrm>
          <a:prstGeom prst="line">
            <a:avLst/>
          </a:prstGeom>
          <a:ln w="15875" cap="rnd">
            <a:solidFill>
              <a:schemeClr val="accent2">
                <a:lumMod val="60000"/>
                <a:lumOff val="40000"/>
              </a:schemeClr>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27781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26736" y="190460"/>
            <a:ext cx="6053664" cy="502766"/>
          </a:xfrm>
          <a:prstGeom prst="rect">
            <a:avLst/>
          </a:prstGeom>
          <a:noFill/>
        </p:spPr>
        <p:txBody>
          <a:bodyPr wrap="square" rtlCol="0">
            <a:spAutoFit/>
          </a:bodyPr>
          <a:lstStyle/>
          <a:p>
            <a:r>
              <a:rPr lang="en-US" altLang="zh-CN" sz="2667" dirty="0">
                <a:solidFill>
                  <a:srgbClr val="183A5D"/>
                </a:solidFill>
                <a:latin typeface="微软雅黑" panose="020B0503020204020204" pitchFamily="34" charset="-122"/>
                <a:ea typeface="微软雅黑" panose="020B0503020204020204" pitchFamily="34" charset="-122"/>
              </a:rPr>
              <a:t>Data</a:t>
            </a:r>
            <a:r>
              <a:rPr lang="zh-CN" altLang="en-US" sz="2667" dirty="0">
                <a:solidFill>
                  <a:srgbClr val="183A5D"/>
                </a:solidFill>
                <a:latin typeface="微软雅黑" panose="020B0503020204020204" pitchFamily="34" charset="-122"/>
                <a:ea typeface="微软雅黑" panose="020B0503020204020204" pitchFamily="34" charset="-122"/>
              </a:rPr>
              <a:t> </a:t>
            </a:r>
            <a:r>
              <a:rPr lang="en-US" altLang="zh-CN" sz="2667" dirty="0">
                <a:solidFill>
                  <a:srgbClr val="183A5D"/>
                </a:solidFill>
                <a:latin typeface="微软雅黑" panose="020B0503020204020204" pitchFamily="34" charset="-122"/>
                <a:ea typeface="微软雅黑" panose="020B0503020204020204" pitchFamily="34" charset="-122"/>
              </a:rPr>
              <a:t>Description</a:t>
            </a:r>
          </a:p>
        </p:txBody>
      </p:sp>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237067" y="25400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3" dirty="0"/>
              <a:t>PART ONE</a:t>
            </a:r>
            <a:endParaRPr lang="zh-CN" altLang="en-US" sz="2133" dirty="0"/>
          </a:p>
        </p:txBody>
      </p:sp>
      <p:sp>
        <p:nvSpPr>
          <p:cNvPr id="3" name="Rectangle 2">
            <a:extLst>
              <a:ext uri="{FF2B5EF4-FFF2-40B4-BE49-F238E27FC236}">
                <a16:creationId xmlns:a16="http://schemas.microsoft.com/office/drawing/2014/main" id="{334689DE-C9D7-CB46-9A62-2D568A6CCC8D}"/>
              </a:ext>
            </a:extLst>
          </p:cNvPr>
          <p:cNvSpPr/>
          <p:nvPr/>
        </p:nvSpPr>
        <p:spPr>
          <a:xfrm>
            <a:off x="1111843" y="1344814"/>
            <a:ext cx="10598244" cy="4801314"/>
          </a:xfrm>
          <a:prstGeom prst="rect">
            <a:avLst/>
          </a:prstGeom>
        </p:spPr>
        <p:txBody>
          <a:bodyPr wrap="square">
            <a:spAutoFit/>
          </a:bodyPr>
          <a:lstStyle/>
          <a:p>
            <a:r>
              <a:rPr lang="en-US" altLang="zh-CN" dirty="0">
                <a:solidFill>
                  <a:schemeClr val="bg1">
                    <a:lumMod val="50000"/>
                  </a:schemeClr>
                </a:solidFill>
                <a:latin typeface="Atlas Grotesk"/>
              </a:rPr>
              <a:t>A</a:t>
            </a:r>
            <a:r>
              <a:rPr lang="en-US" dirty="0">
                <a:solidFill>
                  <a:schemeClr val="bg1">
                    <a:lumMod val="50000"/>
                  </a:schemeClr>
                </a:solidFill>
                <a:latin typeface="Atlas Grotesk"/>
              </a:rPr>
              <a:t>ccording to the annual INRIX Global Traffic Scorecard, New York City is the third most congested city in the world in terms of traffic and the second worst in the United States.</a:t>
            </a:r>
            <a:r>
              <a:rPr lang="zh-CN" altLang="en-US" dirty="0">
                <a:solidFill>
                  <a:schemeClr val="bg1">
                    <a:lumMod val="50000"/>
                  </a:schemeClr>
                </a:solidFill>
                <a:latin typeface="Atlas Grotesk"/>
              </a:rPr>
              <a:t> </a:t>
            </a:r>
            <a:r>
              <a:rPr lang="en-US" dirty="0">
                <a:solidFill>
                  <a:schemeClr val="bg1">
                    <a:lumMod val="50000"/>
                  </a:schemeClr>
                </a:solidFill>
                <a:latin typeface="Atlas Grotesk"/>
              </a:rPr>
              <a:t>In the last few years, the number of for-hire vehicles operating in the city has grown from 63,000 to more than 100,000.</a:t>
            </a:r>
            <a:r>
              <a:rPr lang="zh-CN" altLang="en-US" dirty="0">
                <a:solidFill>
                  <a:schemeClr val="bg1">
                    <a:lumMod val="50000"/>
                  </a:schemeClr>
                </a:solidFill>
                <a:latin typeface="Atlas Grotesk"/>
              </a:rPr>
              <a:t> </a:t>
            </a:r>
            <a:endParaRPr lang="en-US" dirty="0">
              <a:solidFill>
                <a:schemeClr val="bg1">
                  <a:lumMod val="50000"/>
                </a:schemeClr>
              </a:solidFill>
              <a:latin typeface="Atlas Grotesk"/>
            </a:endParaRPr>
          </a:p>
          <a:p>
            <a:endParaRPr lang="en-US" altLang="zh-CN" b="1" dirty="0">
              <a:solidFill>
                <a:schemeClr val="bg1">
                  <a:lumMod val="50000"/>
                </a:schemeClr>
              </a:solidFill>
              <a:latin typeface="Atlas Grotesk"/>
            </a:endParaRPr>
          </a:p>
          <a:p>
            <a:endParaRPr lang="en-US" altLang="zh-CN" b="1" dirty="0">
              <a:solidFill>
                <a:schemeClr val="bg1">
                  <a:lumMod val="50000"/>
                </a:schemeClr>
              </a:solidFill>
              <a:latin typeface="Atlas Grotesk"/>
            </a:endParaRPr>
          </a:p>
          <a:p>
            <a:r>
              <a:rPr lang="en-US" altLang="zh-CN" b="1" dirty="0">
                <a:solidFill>
                  <a:schemeClr val="bg1">
                    <a:lumMod val="50000"/>
                  </a:schemeClr>
                </a:solidFill>
                <a:latin typeface="Atlas Grotesk"/>
              </a:rPr>
              <a:t>Our</a:t>
            </a:r>
            <a:r>
              <a:rPr lang="en-US" b="1" dirty="0">
                <a:solidFill>
                  <a:schemeClr val="bg1">
                    <a:lumMod val="50000"/>
                  </a:schemeClr>
                </a:solidFill>
                <a:latin typeface="Atlas Grotesk"/>
              </a:rPr>
              <a:t> goal </a:t>
            </a:r>
            <a:r>
              <a:rPr lang="en-US" altLang="zh-CN" b="1" dirty="0">
                <a:solidFill>
                  <a:schemeClr val="bg1">
                    <a:lumMod val="50000"/>
                  </a:schemeClr>
                </a:solidFill>
                <a:latin typeface="Atlas Grotesk"/>
              </a:rPr>
              <a:t>of</a:t>
            </a:r>
            <a:r>
              <a:rPr lang="en-US" b="1" dirty="0">
                <a:solidFill>
                  <a:schemeClr val="bg1">
                    <a:lumMod val="50000"/>
                  </a:schemeClr>
                </a:solidFill>
                <a:latin typeface="Atlas Grotesk"/>
              </a:rPr>
              <a:t> </a:t>
            </a:r>
            <a:r>
              <a:rPr lang="en-US" altLang="zh-CN" b="1" dirty="0">
                <a:solidFill>
                  <a:schemeClr val="bg1">
                    <a:lumMod val="50000"/>
                  </a:schemeClr>
                </a:solidFill>
                <a:latin typeface="Atlas Grotesk"/>
              </a:rPr>
              <a:t>choosing</a:t>
            </a:r>
            <a:r>
              <a:rPr lang="zh-CN" altLang="en-US" b="1" dirty="0">
                <a:solidFill>
                  <a:schemeClr val="bg1">
                    <a:lumMod val="50000"/>
                  </a:schemeClr>
                </a:solidFill>
                <a:latin typeface="Atlas Grotesk"/>
              </a:rPr>
              <a:t> </a:t>
            </a:r>
            <a:r>
              <a:rPr lang="en-US" altLang="zh-CN" b="1" dirty="0">
                <a:solidFill>
                  <a:schemeClr val="bg1">
                    <a:lumMod val="50000"/>
                  </a:schemeClr>
                </a:solidFill>
                <a:latin typeface="Atlas Grotesk"/>
              </a:rPr>
              <a:t>this</a:t>
            </a:r>
            <a:r>
              <a:rPr lang="zh-CN" altLang="en-US" b="1" dirty="0">
                <a:solidFill>
                  <a:schemeClr val="bg1">
                    <a:lumMod val="50000"/>
                  </a:schemeClr>
                </a:solidFill>
                <a:latin typeface="Atlas Grotesk"/>
              </a:rPr>
              <a:t> </a:t>
            </a:r>
            <a:r>
              <a:rPr lang="en-US" altLang="zh-CN" b="1" dirty="0">
                <a:solidFill>
                  <a:schemeClr val="bg1">
                    <a:lumMod val="50000"/>
                  </a:schemeClr>
                </a:solidFill>
                <a:latin typeface="Atlas Grotesk"/>
              </a:rPr>
              <a:t>dataset</a:t>
            </a:r>
            <a:r>
              <a:rPr lang="en-US" dirty="0">
                <a:solidFill>
                  <a:schemeClr val="bg1">
                    <a:lumMod val="50000"/>
                  </a:schemeClr>
                </a:solidFill>
                <a:latin typeface="Atlas Grotesk"/>
              </a:rPr>
              <a:t> is to predict the </a:t>
            </a:r>
            <a:r>
              <a:rPr lang="en-US" i="1" dirty="0">
                <a:solidFill>
                  <a:schemeClr val="bg1">
                    <a:lumMod val="50000"/>
                  </a:schemeClr>
                </a:solidFill>
                <a:latin typeface="Atlas Grotesk"/>
              </a:rPr>
              <a:t>duration of taxi rides in NYC</a:t>
            </a:r>
            <a:r>
              <a:rPr lang="en-US" dirty="0">
                <a:solidFill>
                  <a:schemeClr val="bg1">
                    <a:lumMod val="50000"/>
                  </a:schemeClr>
                </a:solidFill>
                <a:latin typeface="Atlas Grotesk"/>
              </a:rPr>
              <a:t> based on features like trip coordinates or pickup date and time. </a:t>
            </a:r>
          </a:p>
          <a:p>
            <a:endParaRPr lang="en-US" dirty="0">
              <a:solidFill>
                <a:schemeClr val="bg1">
                  <a:lumMod val="50000"/>
                </a:schemeClr>
              </a:solidFill>
              <a:latin typeface="Atlas Grotesk"/>
            </a:endParaRPr>
          </a:p>
          <a:p>
            <a:endParaRPr lang="en-US" dirty="0">
              <a:solidFill>
                <a:schemeClr val="bg1">
                  <a:lumMod val="50000"/>
                </a:schemeClr>
              </a:solidFill>
              <a:latin typeface="Atlas Grotesk"/>
            </a:endParaRPr>
          </a:p>
          <a:p>
            <a:endParaRPr lang="en-US" dirty="0">
              <a:solidFill>
                <a:schemeClr val="bg1">
                  <a:lumMod val="50000"/>
                </a:schemeClr>
              </a:solidFill>
              <a:latin typeface="Atlas Grotesk"/>
            </a:endParaRPr>
          </a:p>
          <a:p>
            <a:r>
              <a:rPr lang="en-US" dirty="0">
                <a:solidFill>
                  <a:schemeClr val="bg1">
                    <a:lumMod val="50000"/>
                  </a:schemeClr>
                </a:solidFill>
                <a:latin typeface="Atlas Grotesk"/>
              </a:rPr>
              <a:t>The data has</a:t>
            </a:r>
            <a:r>
              <a:rPr lang="zh-CN" altLang="en-US" dirty="0">
                <a:solidFill>
                  <a:schemeClr val="bg1">
                    <a:lumMod val="50000"/>
                  </a:schemeClr>
                </a:solidFill>
                <a:latin typeface="Atlas Grotesk"/>
              </a:rPr>
              <a:t> </a:t>
            </a:r>
            <a:r>
              <a:rPr lang="en-US" dirty="0">
                <a:solidFill>
                  <a:schemeClr val="bg1">
                    <a:lumMod val="50000"/>
                  </a:schemeClr>
                </a:solidFill>
                <a:latin typeface="Atlas Grotesk"/>
              </a:rPr>
              <a:t>1.5 million training observations and </a:t>
            </a:r>
            <a:r>
              <a:rPr lang="en-US" altLang="zh-CN" dirty="0">
                <a:solidFill>
                  <a:schemeClr val="bg1">
                    <a:lumMod val="50000"/>
                  </a:schemeClr>
                </a:solidFill>
                <a:latin typeface="Atlas Grotesk"/>
              </a:rPr>
              <a:t>about</a:t>
            </a:r>
            <a:r>
              <a:rPr lang="zh-CN" altLang="en-US" dirty="0">
                <a:solidFill>
                  <a:schemeClr val="bg1">
                    <a:lumMod val="50000"/>
                  </a:schemeClr>
                </a:solidFill>
                <a:latin typeface="Atlas Grotesk"/>
              </a:rPr>
              <a:t> </a:t>
            </a:r>
            <a:r>
              <a:rPr lang="en-US" dirty="0">
                <a:solidFill>
                  <a:schemeClr val="bg1">
                    <a:lumMod val="50000"/>
                  </a:schemeClr>
                </a:solidFill>
                <a:latin typeface="Atlas Grotesk"/>
              </a:rPr>
              <a:t>630</a:t>
            </a:r>
            <a:r>
              <a:rPr lang="zh-CN" altLang="en-US" dirty="0">
                <a:solidFill>
                  <a:schemeClr val="bg1">
                    <a:lumMod val="50000"/>
                  </a:schemeClr>
                </a:solidFill>
                <a:latin typeface="Atlas Grotesk"/>
              </a:rPr>
              <a:t> </a:t>
            </a:r>
            <a:r>
              <a:rPr lang="en-US" altLang="zh-CN" dirty="0">
                <a:solidFill>
                  <a:schemeClr val="bg1">
                    <a:lumMod val="50000"/>
                  </a:schemeClr>
                </a:solidFill>
                <a:latin typeface="Atlas Grotesk"/>
              </a:rPr>
              <a:t>thousand</a:t>
            </a:r>
            <a:r>
              <a:rPr lang="en-US" dirty="0">
                <a:solidFill>
                  <a:schemeClr val="bg1">
                    <a:lumMod val="50000"/>
                  </a:schemeClr>
                </a:solidFill>
                <a:latin typeface="Atlas Grotesk"/>
              </a:rPr>
              <a:t> test observation</a:t>
            </a:r>
            <a:r>
              <a:rPr lang="en-US" altLang="zh-CN" dirty="0">
                <a:solidFill>
                  <a:schemeClr val="bg1">
                    <a:lumMod val="50000"/>
                  </a:schemeClr>
                </a:solidFill>
                <a:latin typeface="Atlas Grotesk"/>
              </a:rPr>
              <a:t>s,</a:t>
            </a:r>
            <a:r>
              <a:rPr lang="zh-CN" altLang="en-US" dirty="0">
                <a:solidFill>
                  <a:schemeClr val="bg1">
                    <a:lumMod val="50000"/>
                  </a:schemeClr>
                </a:solidFill>
                <a:latin typeface="Atlas Grotesk"/>
              </a:rPr>
              <a:t> </a:t>
            </a:r>
            <a:r>
              <a:rPr lang="en-US" altLang="zh-CN" dirty="0">
                <a:solidFill>
                  <a:schemeClr val="bg1">
                    <a:lumMod val="50000"/>
                  </a:schemeClr>
                </a:solidFill>
                <a:latin typeface="Atlas Grotesk"/>
              </a:rPr>
              <a:t>combining</a:t>
            </a:r>
            <a:r>
              <a:rPr lang="zh-CN" altLang="en-US" dirty="0">
                <a:solidFill>
                  <a:schemeClr val="bg1">
                    <a:lumMod val="50000"/>
                  </a:schemeClr>
                </a:solidFill>
                <a:latin typeface="Atlas Grotesk"/>
              </a:rPr>
              <a:t> </a:t>
            </a:r>
            <a:r>
              <a:rPr lang="en-US" dirty="0">
                <a:solidFill>
                  <a:schemeClr val="bg1">
                    <a:lumMod val="50000"/>
                  </a:schemeClr>
                </a:solidFill>
              </a:rPr>
              <a:t>pickup and drop-off times to show the total number of trips and the to</a:t>
            </a:r>
            <a:r>
              <a:rPr lang="en-US" altLang="zh-CN" dirty="0">
                <a:solidFill>
                  <a:schemeClr val="bg1">
                    <a:lumMod val="50000"/>
                  </a:schemeClr>
                </a:solidFill>
              </a:rPr>
              <a:t>t</a:t>
            </a:r>
            <a:r>
              <a:rPr lang="en-US" dirty="0">
                <a:solidFill>
                  <a:schemeClr val="bg1">
                    <a:lumMod val="50000"/>
                  </a:schemeClr>
                </a:solidFill>
              </a:rPr>
              <a:t>al number of passengers in motion at any given time. </a:t>
            </a:r>
          </a:p>
          <a:p>
            <a:endParaRPr lang="en-US" dirty="0">
              <a:solidFill>
                <a:schemeClr val="bg1">
                  <a:lumMod val="50000"/>
                </a:schemeClr>
              </a:solidFill>
              <a:latin typeface="Atlas Grotesk"/>
            </a:endParaRPr>
          </a:p>
          <a:p>
            <a:endParaRPr lang="en-US" dirty="0">
              <a:solidFill>
                <a:schemeClr val="bg1">
                  <a:lumMod val="50000"/>
                </a:schemeClr>
              </a:solidFill>
              <a:latin typeface="Atlas Grotesk"/>
            </a:endParaRPr>
          </a:p>
          <a:p>
            <a:r>
              <a:rPr lang="en-US" altLang="zh-CN" dirty="0">
                <a:solidFill>
                  <a:schemeClr val="bg1">
                    <a:lumMod val="50000"/>
                  </a:schemeClr>
                </a:solidFill>
                <a:latin typeface="Atlas Grotesk"/>
              </a:rPr>
              <a:t>W</a:t>
            </a:r>
            <a:r>
              <a:rPr lang="en-US" dirty="0">
                <a:solidFill>
                  <a:schemeClr val="bg1">
                    <a:lumMod val="50000"/>
                  </a:schemeClr>
                </a:solidFill>
                <a:latin typeface="Atlas Grotesk"/>
              </a:rPr>
              <a:t>e will firstly study and visuali</a:t>
            </a:r>
            <a:r>
              <a:rPr lang="en-US" altLang="zh-CN" dirty="0">
                <a:solidFill>
                  <a:schemeClr val="bg1">
                    <a:lumMod val="50000"/>
                  </a:schemeClr>
                </a:solidFill>
                <a:latin typeface="Atlas Grotesk"/>
              </a:rPr>
              <a:t>z</a:t>
            </a:r>
            <a:r>
              <a:rPr lang="en-US" dirty="0">
                <a:solidFill>
                  <a:schemeClr val="bg1">
                    <a:lumMod val="50000"/>
                  </a:schemeClr>
                </a:solidFill>
                <a:latin typeface="Atlas Grotesk"/>
              </a:rPr>
              <a:t>e the original data, </a:t>
            </a:r>
            <a:r>
              <a:rPr lang="en-US" altLang="zh-CN" dirty="0">
                <a:solidFill>
                  <a:schemeClr val="bg1">
                    <a:lumMod val="50000"/>
                  </a:schemeClr>
                </a:solidFill>
                <a:latin typeface="Atlas Grotesk"/>
              </a:rPr>
              <a:t>t</a:t>
            </a:r>
            <a:r>
              <a:rPr lang="en-US" dirty="0">
                <a:solidFill>
                  <a:schemeClr val="bg1">
                    <a:lumMod val="50000"/>
                  </a:schemeClr>
                </a:solidFill>
                <a:latin typeface="Atlas Grotesk"/>
              </a:rPr>
              <a:t>hen we </a:t>
            </a:r>
            <a:r>
              <a:rPr lang="en-US" altLang="zh-CN" dirty="0">
                <a:solidFill>
                  <a:schemeClr val="bg1">
                    <a:lumMod val="50000"/>
                  </a:schemeClr>
                </a:solidFill>
                <a:latin typeface="Atlas Grotesk"/>
              </a:rPr>
              <a:t>using</a:t>
            </a:r>
            <a:r>
              <a:rPr lang="zh-CN" altLang="en-US" dirty="0">
                <a:solidFill>
                  <a:schemeClr val="bg1">
                    <a:lumMod val="50000"/>
                  </a:schemeClr>
                </a:solidFill>
                <a:latin typeface="Atlas Grotesk"/>
              </a:rPr>
              <a:t> </a:t>
            </a:r>
            <a:r>
              <a:rPr lang="en-US" altLang="zh-CN" dirty="0">
                <a:solidFill>
                  <a:schemeClr val="bg1">
                    <a:lumMod val="50000"/>
                  </a:schemeClr>
                </a:solidFill>
                <a:latin typeface="Atlas Grotesk"/>
              </a:rPr>
              <a:t>clustering</a:t>
            </a:r>
            <a:r>
              <a:rPr lang="zh-CN" altLang="en-US" dirty="0">
                <a:solidFill>
                  <a:schemeClr val="bg1">
                    <a:lumMod val="50000"/>
                  </a:schemeClr>
                </a:solidFill>
                <a:latin typeface="Atlas Grotesk"/>
              </a:rPr>
              <a:t> </a:t>
            </a:r>
            <a:r>
              <a:rPr lang="en-US" altLang="zh-CN" dirty="0">
                <a:solidFill>
                  <a:schemeClr val="bg1">
                    <a:lumMod val="50000"/>
                  </a:schemeClr>
                </a:solidFill>
                <a:latin typeface="Atlas Grotesk"/>
              </a:rPr>
              <a:t>and</a:t>
            </a:r>
            <a:r>
              <a:rPr lang="zh-CN" altLang="en-US" dirty="0">
                <a:solidFill>
                  <a:schemeClr val="bg1">
                    <a:lumMod val="50000"/>
                  </a:schemeClr>
                </a:solidFill>
                <a:latin typeface="Atlas Grotesk"/>
              </a:rPr>
              <a:t> </a:t>
            </a:r>
            <a:r>
              <a:rPr lang="en-US" altLang="zh-CN" dirty="0">
                <a:solidFill>
                  <a:schemeClr val="bg1">
                    <a:lumMod val="50000"/>
                  </a:schemeClr>
                </a:solidFill>
                <a:latin typeface="Atlas Grotesk"/>
              </a:rPr>
              <a:t>time</a:t>
            </a:r>
            <a:r>
              <a:rPr lang="zh-CN" altLang="en-US" dirty="0">
                <a:solidFill>
                  <a:schemeClr val="bg1">
                    <a:lumMod val="50000"/>
                  </a:schemeClr>
                </a:solidFill>
                <a:latin typeface="Atlas Grotesk"/>
              </a:rPr>
              <a:t> </a:t>
            </a:r>
            <a:r>
              <a:rPr lang="en-US" altLang="zh-CN" dirty="0">
                <a:solidFill>
                  <a:schemeClr val="bg1">
                    <a:lumMod val="50000"/>
                  </a:schemeClr>
                </a:solidFill>
                <a:latin typeface="Atlas Grotesk"/>
              </a:rPr>
              <a:t>series</a:t>
            </a:r>
            <a:r>
              <a:rPr lang="zh-CN" altLang="en-US" dirty="0">
                <a:solidFill>
                  <a:schemeClr val="bg1">
                    <a:lumMod val="50000"/>
                  </a:schemeClr>
                </a:solidFill>
                <a:latin typeface="Atlas Grotesk"/>
              </a:rPr>
              <a:t> </a:t>
            </a:r>
            <a:r>
              <a:rPr lang="en-US" altLang="zh-CN" dirty="0">
                <a:solidFill>
                  <a:schemeClr val="bg1">
                    <a:lumMod val="50000"/>
                  </a:schemeClr>
                </a:solidFill>
                <a:latin typeface="Atlas Grotesk"/>
              </a:rPr>
              <a:t>methods</a:t>
            </a:r>
            <a:r>
              <a:rPr lang="zh-CN" altLang="en-US" dirty="0">
                <a:solidFill>
                  <a:schemeClr val="bg1">
                    <a:lumMod val="50000"/>
                  </a:schemeClr>
                </a:solidFill>
                <a:latin typeface="Atlas Grotesk"/>
              </a:rPr>
              <a:t> </a:t>
            </a:r>
            <a:r>
              <a:rPr lang="en-US" altLang="zh-CN" dirty="0">
                <a:solidFill>
                  <a:schemeClr val="bg1">
                    <a:lumMod val="50000"/>
                  </a:schemeClr>
                </a:solidFill>
                <a:latin typeface="Atlas Grotesk"/>
              </a:rPr>
              <a:t>to</a:t>
            </a:r>
            <a:r>
              <a:rPr lang="zh-CN" altLang="en-US" dirty="0">
                <a:solidFill>
                  <a:schemeClr val="bg1">
                    <a:lumMod val="50000"/>
                  </a:schemeClr>
                </a:solidFill>
                <a:latin typeface="Atlas Grotesk"/>
              </a:rPr>
              <a:t> </a:t>
            </a:r>
            <a:r>
              <a:rPr lang="en-US" dirty="0">
                <a:solidFill>
                  <a:schemeClr val="bg1">
                    <a:lumMod val="50000"/>
                  </a:schemeClr>
                </a:solidFill>
                <a:latin typeface="Atlas Grotesk"/>
              </a:rPr>
              <a:t>provid</a:t>
            </a:r>
            <a:r>
              <a:rPr lang="en-US" altLang="zh-CN" dirty="0">
                <a:solidFill>
                  <a:schemeClr val="bg1">
                    <a:lumMod val="50000"/>
                  </a:schemeClr>
                </a:solidFill>
                <a:latin typeface="Atlas Grotesk"/>
              </a:rPr>
              <a:t>e</a:t>
            </a:r>
            <a:r>
              <a:rPr lang="zh-CN" altLang="en-US" dirty="0">
                <a:solidFill>
                  <a:schemeClr val="bg1">
                    <a:lumMod val="50000"/>
                  </a:schemeClr>
                </a:solidFill>
                <a:latin typeface="Atlas Grotesk"/>
              </a:rPr>
              <a:t> </a:t>
            </a:r>
            <a:r>
              <a:rPr lang="en-US" dirty="0">
                <a:solidFill>
                  <a:schemeClr val="bg1">
                    <a:lumMod val="50000"/>
                  </a:schemeClr>
                </a:solidFill>
                <a:latin typeface="Atlas Grotesk"/>
              </a:rPr>
              <a:t>prediction</a:t>
            </a:r>
            <a:r>
              <a:rPr lang="en-US" altLang="zh-CN" dirty="0">
                <a:solidFill>
                  <a:schemeClr val="bg1">
                    <a:lumMod val="50000"/>
                  </a:schemeClr>
                </a:solidFill>
                <a:latin typeface="Atlas Grotesk"/>
              </a:rPr>
              <a:t>s</a:t>
            </a:r>
            <a:r>
              <a:rPr lang="en-US" dirty="0">
                <a:solidFill>
                  <a:schemeClr val="bg1">
                    <a:lumMod val="50000"/>
                  </a:schemeClr>
                </a:solidFill>
                <a:latin typeface="Atlas Grotesk"/>
              </a:rPr>
              <a:t>.</a:t>
            </a:r>
          </a:p>
        </p:txBody>
      </p:sp>
      <p:sp>
        <p:nvSpPr>
          <p:cNvPr id="58" name="Rounded Rectangle 12">
            <a:extLst>
              <a:ext uri="{FF2B5EF4-FFF2-40B4-BE49-F238E27FC236}">
                <a16:creationId xmlns:a16="http://schemas.microsoft.com/office/drawing/2014/main" id="{195F089F-670F-FF41-8E92-32C582A52E88}"/>
              </a:ext>
            </a:extLst>
          </p:cNvPr>
          <p:cNvSpPr/>
          <p:nvPr/>
        </p:nvSpPr>
        <p:spPr>
          <a:xfrm>
            <a:off x="518489" y="1369198"/>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60" name="Rounded Rectangle 11">
            <a:extLst>
              <a:ext uri="{FF2B5EF4-FFF2-40B4-BE49-F238E27FC236}">
                <a16:creationId xmlns:a16="http://schemas.microsoft.com/office/drawing/2014/main" id="{E67AA222-3F9A-D34D-92DA-6C29F278A8DE}"/>
              </a:ext>
            </a:extLst>
          </p:cNvPr>
          <p:cNvSpPr/>
          <p:nvPr/>
        </p:nvSpPr>
        <p:spPr>
          <a:xfrm>
            <a:off x="506301" y="2680969"/>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61" name="Rounded Rectangle 10">
            <a:extLst>
              <a:ext uri="{FF2B5EF4-FFF2-40B4-BE49-F238E27FC236}">
                <a16:creationId xmlns:a16="http://schemas.microsoft.com/office/drawing/2014/main" id="{9B19D195-7EC0-044E-A428-2DD6B21E5A84}"/>
              </a:ext>
            </a:extLst>
          </p:cNvPr>
          <p:cNvSpPr/>
          <p:nvPr/>
        </p:nvSpPr>
        <p:spPr>
          <a:xfrm>
            <a:off x="506300" y="3973088"/>
            <a:ext cx="535099" cy="535099"/>
          </a:xfrm>
          <a:prstGeom prst="roundRect">
            <a:avLst>
              <a:gd name="adj" fmla="val 50000"/>
            </a:avLst>
          </a:prstGeom>
          <a:solidFill>
            <a:srgbClr val="ED657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62" name="Rounded Rectangle 13">
            <a:extLst>
              <a:ext uri="{FF2B5EF4-FFF2-40B4-BE49-F238E27FC236}">
                <a16:creationId xmlns:a16="http://schemas.microsoft.com/office/drawing/2014/main" id="{48923887-0295-8E4E-967C-220C6507526F}"/>
              </a:ext>
            </a:extLst>
          </p:cNvPr>
          <p:cNvSpPr/>
          <p:nvPr/>
        </p:nvSpPr>
        <p:spPr>
          <a:xfrm>
            <a:off x="506300" y="5326849"/>
            <a:ext cx="535099" cy="535099"/>
          </a:xfrm>
          <a:prstGeom prst="roundRect">
            <a:avLst>
              <a:gd name="adj" fmla="val 50000"/>
            </a:avLst>
          </a:prstGeom>
          <a:solidFill>
            <a:srgbClr val="01C4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64" name="Group 14">
            <a:extLst>
              <a:ext uri="{FF2B5EF4-FFF2-40B4-BE49-F238E27FC236}">
                <a16:creationId xmlns:a16="http://schemas.microsoft.com/office/drawing/2014/main" id="{B5E546DA-441E-E54C-972A-33FB0D172EA3}"/>
              </a:ext>
            </a:extLst>
          </p:cNvPr>
          <p:cNvGrpSpPr/>
          <p:nvPr/>
        </p:nvGrpSpPr>
        <p:grpSpPr>
          <a:xfrm>
            <a:off x="653574" y="1554871"/>
            <a:ext cx="289983" cy="157960"/>
            <a:chOff x="6351" y="0"/>
            <a:chExt cx="490538" cy="311150"/>
          </a:xfrm>
          <a:solidFill>
            <a:schemeClr val="bg1"/>
          </a:solidFill>
        </p:grpSpPr>
        <p:sp>
          <p:nvSpPr>
            <p:cNvPr id="65" name="Freeform 144">
              <a:extLst>
                <a:ext uri="{FF2B5EF4-FFF2-40B4-BE49-F238E27FC236}">
                  <a16:creationId xmlns:a16="http://schemas.microsoft.com/office/drawing/2014/main" id="{9AA9A4BD-7609-5A44-B88A-C30B0D2468BF}"/>
                </a:ext>
              </a:extLst>
            </p:cNvPr>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66" name="Freeform 145">
              <a:extLst>
                <a:ext uri="{FF2B5EF4-FFF2-40B4-BE49-F238E27FC236}">
                  <a16:creationId xmlns:a16="http://schemas.microsoft.com/office/drawing/2014/main" id="{953DB9DF-95BA-5549-93C4-34DF05CB0F8A}"/>
                </a:ext>
              </a:extLst>
            </p:cNvPr>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67" name="Freeform 146">
              <a:extLst>
                <a:ext uri="{FF2B5EF4-FFF2-40B4-BE49-F238E27FC236}">
                  <a16:creationId xmlns:a16="http://schemas.microsoft.com/office/drawing/2014/main" id="{223F972C-2407-F841-8A93-FB7CD914C934}"/>
                </a:ext>
              </a:extLst>
            </p:cNvPr>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grpSp>
        <p:nvGrpSpPr>
          <p:cNvPr id="68" name="Group 18">
            <a:extLst>
              <a:ext uri="{FF2B5EF4-FFF2-40B4-BE49-F238E27FC236}">
                <a16:creationId xmlns:a16="http://schemas.microsoft.com/office/drawing/2014/main" id="{508D9A9E-AB0C-B942-ADD9-23A28AC66B30}"/>
              </a:ext>
            </a:extLst>
          </p:cNvPr>
          <p:cNvGrpSpPr/>
          <p:nvPr/>
        </p:nvGrpSpPr>
        <p:grpSpPr>
          <a:xfrm>
            <a:off x="657994" y="2832664"/>
            <a:ext cx="231708" cy="231708"/>
            <a:chOff x="6350" y="4763"/>
            <a:chExt cx="492125" cy="492125"/>
          </a:xfrm>
          <a:solidFill>
            <a:schemeClr val="bg1"/>
          </a:solidFill>
        </p:grpSpPr>
        <p:sp>
          <p:nvSpPr>
            <p:cNvPr id="69" name="Freeform 156">
              <a:extLst>
                <a:ext uri="{FF2B5EF4-FFF2-40B4-BE49-F238E27FC236}">
                  <a16:creationId xmlns:a16="http://schemas.microsoft.com/office/drawing/2014/main" id="{67DE8CE9-C4F9-E640-914B-EB0AB26C39DA}"/>
                </a:ext>
              </a:extLst>
            </p:cNvPr>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70" name="Freeform 157">
              <a:extLst>
                <a:ext uri="{FF2B5EF4-FFF2-40B4-BE49-F238E27FC236}">
                  <a16:creationId xmlns:a16="http://schemas.microsoft.com/office/drawing/2014/main" id="{221984EF-7427-8C43-8BFC-33AF53CD56C8}"/>
                </a:ext>
              </a:extLst>
            </p:cNvPr>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72" name="Freeform 158">
              <a:extLst>
                <a:ext uri="{FF2B5EF4-FFF2-40B4-BE49-F238E27FC236}">
                  <a16:creationId xmlns:a16="http://schemas.microsoft.com/office/drawing/2014/main" id="{227078DD-B506-5046-942D-4EDE2E6BA2E9}"/>
                </a:ext>
              </a:extLst>
            </p:cNvPr>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73" name="Freeform 53">
            <a:extLst>
              <a:ext uri="{FF2B5EF4-FFF2-40B4-BE49-F238E27FC236}">
                <a16:creationId xmlns:a16="http://schemas.microsoft.com/office/drawing/2014/main" id="{F9F6E8FE-DA09-F546-9E62-D8B09B3E71DF}"/>
              </a:ext>
            </a:extLst>
          </p:cNvPr>
          <p:cNvSpPr>
            <a:spLocks noEditPoints="1"/>
          </p:cNvSpPr>
          <p:nvPr/>
        </p:nvSpPr>
        <p:spPr bwMode="auto">
          <a:xfrm>
            <a:off x="688734" y="4132149"/>
            <a:ext cx="194611" cy="216975"/>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latin typeface="Roboto condensed"/>
              <a:cs typeface="Roboto condensed"/>
            </a:endParaRPr>
          </a:p>
        </p:txBody>
      </p:sp>
      <p:grpSp>
        <p:nvGrpSpPr>
          <p:cNvPr id="75" name="Group 22">
            <a:extLst>
              <a:ext uri="{FF2B5EF4-FFF2-40B4-BE49-F238E27FC236}">
                <a16:creationId xmlns:a16="http://schemas.microsoft.com/office/drawing/2014/main" id="{F1FF1D6C-602D-2E4D-87D1-4DFCC2D9CC3B}"/>
              </a:ext>
            </a:extLst>
          </p:cNvPr>
          <p:cNvGrpSpPr/>
          <p:nvPr/>
        </p:nvGrpSpPr>
        <p:grpSpPr>
          <a:xfrm>
            <a:off x="653574" y="5481342"/>
            <a:ext cx="229771" cy="226112"/>
            <a:chOff x="6297613" y="1392238"/>
            <a:chExt cx="498475" cy="490537"/>
          </a:xfrm>
          <a:solidFill>
            <a:schemeClr val="bg1"/>
          </a:solidFill>
        </p:grpSpPr>
        <p:sp>
          <p:nvSpPr>
            <p:cNvPr id="76" name="Freeform 23">
              <a:extLst>
                <a:ext uri="{FF2B5EF4-FFF2-40B4-BE49-F238E27FC236}">
                  <a16:creationId xmlns:a16="http://schemas.microsoft.com/office/drawing/2014/main" id="{019493AB-A203-AB47-9901-B78383C8F6D8}"/>
                </a:ext>
              </a:extLst>
            </p:cNvPr>
            <p:cNvSpPr>
              <a:spLocks/>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77" name="Freeform 24">
              <a:extLst>
                <a:ext uri="{FF2B5EF4-FFF2-40B4-BE49-F238E27FC236}">
                  <a16:creationId xmlns:a16="http://schemas.microsoft.com/office/drawing/2014/main" id="{82FB9419-CB39-EC4F-8393-087F98F81BEC}"/>
                </a:ext>
              </a:extLst>
            </p:cNvPr>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79" name="Freeform 25">
              <a:extLst>
                <a:ext uri="{FF2B5EF4-FFF2-40B4-BE49-F238E27FC236}">
                  <a16:creationId xmlns:a16="http://schemas.microsoft.com/office/drawing/2014/main" id="{613B578F-0A4F-674E-BCC8-ACABDE068ED7}"/>
                </a:ext>
              </a:extLst>
            </p:cNvPr>
            <p:cNvSpPr>
              <a:spLocks/>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id-ID" sz="2400">
                <a:latin typeface="Roboto condensed"/>
                <a:cs typeface="Roboto condensed"/>
              </a:endParaRPr>
            </a:p>
          </p:txBody>
        </p:sp>
      </p:grpSp>
    </p:spTree>
    <p:extLst>
      <p:ext uri="{BB962C8B-B14F-4D97-AF65-F5344CB8AC3E}">
        <p14:creationId xmlns:p14="http://schemas.microsoft.com/office/powerpoint/2010/main" val="2350134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26736" y="190460"/>
            <a:ext cx="6053664" cy="502766"/>
          </a:xfrm>
          <a:prstGeom prst="rect">
            <a:avLst/>
          </a:prstGeom>
          <a:noFill/>
        </p:spPr>
        <p:txBody>
          <a:bodyPr wrap="square" rtlCol="0">
            <a:spAutoFit/>
          </a:bodyPr>
          <a:lstStyle/>
          <a:p>
            <a:r>
              <a:rPr lang="en-US" altLang="zh-CN" sz="2667" dirty="0">
                <a:solidFill>
                  <a:srgbClr val="183A5D"/>
                </a:solidFill>
                <a:latin typeface="微软雅黑" panose="020B0503020204020204" pitchFamily="34" charset="-122"/>
                <a:ea typeface="微软雅黑" panose="020B0503020204020204" pitchFamily="34" charset="-122"/>
              </a:rPr>
              <a:t>Exploratory</a:t>
            </a:r>
            <a:r>
              <a:rPr lang="zh-CN" altLang="en-US" sz="2667" dirty="0">
                <a:solidFill>
                  <a:srgbClr val="183A5D"/>
                </a:solidFill>
                <a:latin typeface="微软雅黑" panose="020B0503020204020204" pitchFamily="34" charset="-122"/>
                <a:ea typeface="微软雅黑" panose="020B0503020204020204" pitchFamily="34" charset="-122"/>
              </a:rPr>
              <a:t> </a:t>
            </a:r>
            <a:r>
              <a:rPr lang="en-US" altLang="zh-CN" sz="2667" dirty="0">
                <a:solidFill>
                  <a:srgbClr val="183A5D"/>
                </a:solidFill>
                <a:latin typeface="微软雅黑" panose="020B0503020204020204" pitchFamily="34" charset="-122"/>
                <a:ea typeface="微软雅黑" panose="020B0503020204020204" pitchFamily="34" charset="-122"/>
              </a:rPr>
              <a:t>Data</a:t>
            </a:r>
            <a:r>
              <a:rPr lang="zh-CN" altLang="en-US" sz="2667" dirty="0">
                <a:solidFill>
                  <a:srgbClr val="183A5D"/>
                </a:solidFill>
                <a:latin typeface="微软雅黑" panose="020B0503020204020204" pitchFamily="34" charset="-122"/>
                <a:ea typeface="微软雅黑" panose="020B0503020204020204" pitchFamily="34" charset="-122"/>
              </a:rPr>
              <a:t> </a:t>
            </a:r>
            <a:r>
              <a:rPr lang="en-US" altLang="zh-CN" sz="2667" dirty="0">
                <a:solidFill>
                  <a:srgbClr val="183A5D"/>
                </a:solidFill>
                <a:latin typeface="微软雅黑" panose="020B0503020204020204" pitchFamily="34" charset="-122"/>
                <a:ea typeface="微软雅黑" panose="020B0503020204020204" pitchFamily="34" charset="-122"/>
              </a:rPr>
              <a:t>Analysis</a:t>
            </a:r>
            <a:endParaRPr lang="zh-CN" altLang="en-US" sz="2667"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237067" y="25400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PART TWO</a:t>
            </a:r>
            <a:endParaRPr lang="zh-CN" altLang="en-US" sz="2400" dirty="0"/>
          </a:p>
        </p:txBody>
      </p:sp>
      <p:sp>
        <p:nvSpPr>
          <p:cNvPr id="13" name="Rounded Rectangle 12"/>
          <p:cNvSpPr/>
          <p:nvPr/>
        </p:nvSpPr>
        <p:spPr>
          <a:xfrm>
            <a:off x="7087761" y="1835950"/>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14" name="Group 14"/>
          <p:cNvGrpSpPr/>
          <p:nvPr/>
        </p:nvGrpSpPr>
        <p:grpSpPr>
          <a:xfrm>
            <a:off x="7230795" y="2014658"/>
            <a:ext cx="249029" cy="157960"/>
            <a:chOff x="6351" y="0"/>
            <a:chExt cx="490538" cy="311150"/>
          </a:xfrm>
          <a:solidFill>
            <a:schemeClr val="bg1"/>
          </a:solidFill>
        </p:grpSpPr>
        <p:sp>
          <p:nvSpPr>
            <p:cNvPr id="15" name="Freeform 144"/>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6" name="Freeform 145"/>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7" name="Freeform 146"/>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grpSp>
        <p:nvGrpSpPr>
          <p:cNvPr id="10" name="Group 31"/>
          <p:cNvGrpSpPr/>
          <p:nvPr/>
        </p:nvGrpSpPr>
        <p:grpSpPr>
          <a:xfrm>
            <a:off x="7563031" y="1794905"/>
            <a:ext cx="4092279" cy="943504"/>
            <a:chOff x="4811860" y="920370"/>
            <a:chExt cx="3069209" cy="707628"/>
          </a:xfrm>
        </p:grpSpPr>
        <p:sp>
          <p:nvSpPr>
            <p:cNvPr id="11" name="텍스트 개체 틀 2"/>
            <p:cNvSpPr txBox="1">
              <a:spLocks/>
            </p:cNvSpPr>
            <p:nvPr/>
          </p:nvSpPr>
          <p:spPr>
            <a:xfrm>
              <a:off x="4826000" y="1184741"/>
              <a:ext cx="3055069" cy="443257"/>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zh-CN" sz="1200" dirty="0">
                  <a:solidFill>
                    <a:schemeClr val="bg1">
                      <a:lumMod val="50000"/>
                    </a:schemeClr>
                  </a:solidFill>
                  <a:latin typeface="Roboto condensed"/>
                  <a:cs typeface="Roboto condensed"/>
                </a:rPr>
                <a:t>The</a:t>
              </a:r>
              <a:r>
                <a:rPr lang="zh-CN" altLang="en-US" sz="1200" dirty="0">
                  <a:solidFill>
                    <a:schemeClr val="bg1">
                      <a:lumMod val="50000"/>
                    </a:schemeClr>
                  </a:solidFill>
                  <a:latin typeface="Roboto condensed"/>
                  <a:cs typeface="Roboto condensed"/>
                </a:rPr>
                <a:t> </a:t>
              </a:r>
              <a:r>
                <a:rPr lang="en-US" altLang="zh-CN" sz="1200" dirty="0">
                  <a:solidFill>
                    <a:schemeClr val="bg1">
                      <a:lumMod val="50000"/>
                    </a:schemeClr>
                  </a:solidFill>
                  <a:latin typeface="Roboto condensed"/>
                  <a:cs typeface="Roboto condensed"/>
                </a:rPr>
                <a:t>most</a:t>
              </a:r>
              <a:r>
                <a:rPr lang="zh-CN" altLang="en-US" sz="1200" dirty="0">
                  <a:solidFill>
                    <a:schemeClr val="bg1">
                      <a:lumMod val="50000"/>
                    </a:schemeClr>
                  </a:solidFill>
                  <a:latin typeface="Roboto condensed"/>
                  <a:cs typeface="Roboto condensed"/>
                </a:rPr>
                <a:t> </a:t>
              </a:r>
              <a:r>
                <a:rPr lang="en-US" altLang="zh-CN" sz="1200" dirty="0">
                  <a:solidFill>
                    <a:schemeClr val="bg1">
                      <a:lumMod val="50000"/>
                    </a:schemeClr>
                  </a:solidFill>
                  <a:latin typeface="Roboto condensed"/>
                  <a:cs typeface="Roboto condensed"/>
                </a:rPr>
                <a:t>frequent</a:t>
              </a:r>
              <a:r>
                <a:rPr lang="zh-CN" altLang="en-US" sz="1200" dirty="0">
                  <a:solidFill>
                    <a:schemeClr val="bg1">
                      <a:lumMod val="50000"/>
                    </a:schemeClr>
                  </a:solidFill>
                  <a:latin typeface="Roboto condensed"/>
                  <a:cs typeface="Roboto condensed"/>
                </a:rPr>
                <a:t> </a:t>
              </a:r>
              <a:r>
                <a:rPr lang="en-US" altLang="zh-CN" sz="1200" dirty="0">
                  <a:solidFill>
                    <a:schemeClr val="bg1">
                      <a:lumMod val="50000"/>
                    </a:schemeClr>
                  </a:solidFill>
                  <a:latin typeface="Roboto condensed"/>
                  <a:cs typeface="Roboto condensed"/>
                </a:rPr>
                <a:t>number</a:t>
              </a:r>
              <a:r>
                <a:rPr lang="zh-CN" altLang="en-US" sz="1200" dirty="0">
                  <a:solidFill>
                    <a:schemeClr val="bg1">
                      <a:lumMod val="50000"/>
                    </a:schemeClr>
                  </a:solidFill>
                  <a:latin typeface="Roboto condensed"/>
                  <a:cs typeface="Roboto condensed"/>
                </a:rPr>
                <a:t> </a:t>
              </a:r>
              <a:r>
                <a:rPr lang="en-US" altLang="zh-CN" sz="1200" dirty="0">
                  <a:solidFill>
                    <a:schemeClr val="bg1">
                      <a:lumMod val="50000"/>
                    </a:schemeClr>
                  </a:solidFill>
                  <a:latin typeface="Roboto condensed"/>
                  <a:cs typeface="Roboto condensed"/>
                </a:rPr>
                <a:t>of</a:t>
              </a:r>
              <a:r>
                <a:rPr lang="zh-CN" altLang="en-US" sz="1200" dirty="0">
                  <a:solidFill>
                    <a:schemeClr val="bg1">
                      <a:lumMod val="50000"/>
                    </a:schemeClr>
                  </a:solidFill>
                  <a:latin typeface="Roboto condensed"/>
                  <a:cs typeface="Roboto condensed"/>
                </a:rPr>
                <a:t> </a:t>
              </a:r>
              <a:r>
                <a:rPr lang="en-US" altLang="zh-CN" sz="1200" dirty="0">
                  <a:solidFill>
                    <a:schemeClr val="bg1">
                      <a:lumMod val="50000"/>
                    </a:schemeClr>
                  </a:solidFill>
                  <a:latin typeface="Roboto condensed"/>
                  <a:cs typeface="Roboto condensed"/>
                </a:rPr>
                <a:t>customer</a:t>
              </a:r>
              <a:r>
                <a:rPr lang="zh-CN" altLang="en-US" sz="1200" dirty="0">
                  <a:solidFill>
                    <a:schemeClr val="bg1">
                      <a:lumMod val="50000"/>
                    </a:schemeClr>
                  </a:solidFill>
                  <a:latin typeface="Roboto condensed"/>
                  <a:cs typeface="Roboto condensed"/>
                </a:rPr>
                <a:t> </a:t>
              </a:r>
              <a:r>
                <a:rPr lang="en-US" altLang="zh-CN" sz="1200" dirty="0">
                  <a:solidFill>
                    <a:schemeClr val="bg1">
                      <a:lumMod val="50000"/>
                    </a:schemeClr>
                  </a:solidFill>
                  <a:latin typeface="Roboto condensed"/>
                  <a:cs typeface="Roboto condensed"/>
                </a:rPr>
                <a:t>is</a:t>
              </a:r>
              <a:r>
                <a:rPr lang="zh-CN" altLang="en-US" sz="1200" dirty="0">
                  <a:solidFill>
                    <a:schemeClr val="bg1">
                      <a:lumMod val="50000"/>
                    </a:schemeClr>
                  </a:solidFill>
                  <a:latin typeface="Roboto condensed"/>
                  <a:cs typeface="Roboto condensed"/>
                </a:rPr>
                <a:t> </a:t>
              </a:r>
              <a:r>
                <a:rPr lang="en-US" altLang="zh-CN" sz="1200" dirty="0">
                  <a:solidFill>
                    <a:schemeClr val="bg1">
                      <a:lumMod val="50000"/>
                    </a:schemeClr>
                  </a:solidFill>
                  <a:latin typeface="Roboto condensed"/>
                  <a:cs typeface="Roboto condensed"/>
                </a:rPr>
                <a:t>one,</a:t>
              </a:r>
              <a:r>
                <a:rPr lang="zh-CN" altLang="en-US" sz="1200" dirty="0">
                  <a:solidFill>
                    <a:schemeClr val="bg1">
                      <a:lumMod val="50000"/>
                    </a:schemeClr>
                  </a:solidFill>
                  <a:latin typeface="Roboto condensed"/>
                  <a:cs typeface="Roboto condensed"/>
                </a:rPr>
                <a:t> </a:t>
              </a:r>
              <a:r>
                <a:rPr lang="en-US" altLang="zh-CN" sz="1200" dirty="0">
                  <a:solidFill>
                    <a:schemeClr val="bg1">
                      <a:lumMod val="50000"/>
                    </a:schemeClr>
                  </a:solidFill>
                  <a:latin typeface="Roboto condensed"/>
                  <a:cs typeface="Roboto condensed"/>
                </a:rPr>
                <a:t>showing</a:t>
              </a:r>
              <a:r>
                <a:rPr lang="zh-CN" altLang="en-US" sz="1200" dirty="0">
                  <a:solidFill>
                    <a:schemeClr val="bg1">
                      <a:lumMod val="50000"/>
                    </a:schemeClr>
                  </a:solidFill>
                  <a:latin typeface="Roboto condensed"/>
                  <a:cs typeface="Roboto condensed"/>
                </a:rPr>
                <a:t> </a:t>
              </a:r>
              <a:r>
                <a:rPr lang="en-US" altLang="zh-CN" sz="1200" dirty="0">
                  <a:solidFill>
                    <a:schemeClr val="bg1">
                      <a:lumMod val="50000"/>
                    </a:schemeClr>
                  </a:solidFill>
                  <a:latin typeface="Roboto condensed"/>
                  <a:cs typeface="Roboto condensed"/>
                </a:rPr>
                <a:t>that</a:t>
              </a:r>
              <a:r>
                <a:rPr lang="zh-CN" altLang="en-US" sz="1200" dirty="0">
                  <a:solidFill>
                    <a:schemeClr val="bg1">
                      <a:lumMod val="50000"/>
                    </a:schemeClr>
                  </a:solidFill>
                  <a:latin typeface="Roboto condensed"/>
                  <a:cs typeface="Roboto condensed"/>
                </a:rPr>
                <a:t> </a:t>
              </a:r>
              <a:r>
                <a:rPr lang="en-US" altLang="zh-CN" sz="1200" dirty="0">
                  <a:solidFill>
                    <a:schemeClr val="bg1">
                      <a:lumMod val="50000"/>
                    </a:schemeClr>
                  </a:solidFill>
                  <a:latin typeface="Roboto condensed"/>
                  <a:cs typeface="Roboto condensed"/>
                </a:rPr>
                <a:t>mostly,</a:t>
              </a:r>
              <a:r>
                <a:rPr lang="zh-CN" altLang="en-US" sz="1200" dirty="0">
                  <a:solidFill>
                    <a:schemeClr val="bg1">
                      <a:lumMod val="50000"/>
                    </a:schemeClr>
                  </a:solidFill>
                  <a:latin typeface="Roboto condensed"/>
                  <a:cs typeface="Roboto condensed"/>
                </a:rPr>
                <a:t> </a:t>
              </a:r>
              <a:r>
                <a:rPr lang="en-US" altLang="zh-CN" sz="1200" dirty="0">
                  <a:solidFill>
                    <a:schemeClr val="bg1">
                      <a:lumMod val="50000"/>
                    </a:schemeClr>
                  </a:solidFill>
                  <a:latin typeface="Roboto condensed"/>
                  <a:cs typeface="Roboto condensed"/>
                </a:rPr>
                <a:t>there</a:t>
              </a:r>
              <a:r>
                <a:rPr lang="zh-CN" altLang="en-US" sz="1200" dirty="0">
                  <a:solidFill>
                    <a:schemeClr val="bg1">
                      <a:lumMod val="50000"/>
                    </a:schemeClr>
                  </a:solidFill>
                  <a:latin typeface="Roboto condensed"/>
                  <a:cs typeface="Roboto condensed"/>
                </a:rPr>
                <a:t> </a:t>
              </a:r>
              <a:r>
                <a:rPr lang="en-US" altLang="zh-CN" sz="1200" dirty="0">
                  <a:solidFill>
                    <a:schemeClr val="bg1">
                      <a:lumMod val="50000"/>
                    </a:schemeClr>
                  </a:solidFill>
                  <a:latin typeface="Roboto condensed"/>
                  <a:cs typeface="Roboto condensed"/>
                </a:rPr>
                <a:t>is</a:t>
              </a:r>
              <a:r>
                <a:rPr lang="zh-CN" altLang="en-US" sz="1200" dirty="0">
                  <a:solidFill>
                    <a:schemeClr val="bg1">
                      <a:lumMod val="50000"/>
                    </a:schemeClr>
                  </a:solidFill>
                  <a:latin typeface="Roboto condensed"/>
                  <a:cs typeface="Roboto condensed"/>
                </a:rPr>
                <a:t> </a:t>
              </a:r>
              <a:r>
                <a:rPr lang="en-US" altLang="zh-CN" sz="1200" dirty="0">
                  <a:solidFill>
                    <a:schemeClr val="bg1">
                      <a:lumMod val="50000"/>
                    </a:schemeClr>
                  </a:solidFill>
                  <a:latin typeface="Roboto condensed"/>
                  <a:cs typeface="Roboto condensed"/>
                </a:rPr>
                <a:t>only</a:t>
              </a:r>
              <a:r>
                <a:rPr lang="zh-CN" altLang="en-US" sz="1200" dirty="0">
                  <a:solidFill>
                    <a:schemeClr val="bg1">
                      <a:lumMod val="50000"/>
                    </a:schemeClr>
                  </a:solidFill>
                  <a:latin typeface="Roboto condensed"/>
                  <a:cs typeface="Roboto condensed"/>
                </a:rPr>
                <a:t> </a:t>
              </a:r>
              <a:r>
                <a:rPr lang="en-US" altLang="zh-CN" sz="1200" dirty="0">
                  <a:solidFill>
                    <a:schemeClr val="bg1">
                      <a:lumMod val="50000"/>
                    </a:schemeClr>
                  </a:solidFill>
                  <a:latin typeface="Roboto condensed"/>
                  <a:cs typeface="Roboto condensed"/>
                </a:rPr>
                <a:t>one</a:t>
              </a:r>
              <a:r>
                <a:rPr lang="zh-CN" altLang="en-US" sz="1200" dirty="0">
                  <a:solidFill>
                    <a:schemeClr val="bg1">
                      <a:lumMod val="50000"/>
                    </a:schemeClr>
                  </a:solidFill>
                  <a:latin typeface="Roboto condensed"/>
                  <a:cs typeface="Roboto condensed"/>
                </a:rPr>
                <a:t> </a:t>
              </a:r>
              <a:r>
                <a:rPr lang="en-US" altLang="zh-CN" sz="1200" dirty="0">
                  <a:solidFill>
                    <a:schemeClr val="bg1">
                      <a:lumMod val="50000"/>
                    </a:schemeClr>
                  </a:solidFill>
                  <a:latin typeface="Roboto condensed"/>
                  <a:cs typeface="Roboto condensed"/>
                </a:rPr>
                <a:t>person</a:t>
              </a:r>
              <a:r>
                <a:rPr lang="zh-CN" altLang="en-US" sz="1200" dirty="0">
                  <a:solidFill>
                    <a:schemeClr val="bg1">
                      <a:lumMod val="50000"/>
                    </a:schemeClr>
                  </a:solidFill>
                  <a:latin typeface="Roboto condensed"/>
                  <a:cs typeface="Roboto condensed"/>
                </a:rPr>
                <a:t> </a:t>
              </a:r>
              <a:r>
                <a:rPr lang="en-US" altLang="zh-CN" sz="1200" dirty="0">
                  <a:solidFill>
                    <a:schemeClr val="bg1">
                      <a:lumMod val="50000"/>
                    </a:schemeClr>
                  </a:solidFill>
                  <a:latin typeface="Roboto condensed"/>
                  <a:cs typeface="Roboto condensed"/>
                </a:rPr>
                <a:t>taking</a:t>
              </a:r>
              <a:r>
                <a:rPr lang="zh-CN" altLang="en-US" sz="1200" dirty="0">
                  <a:solidFill>
                    <a:schemeClr val="bg1">
                      <a:lumMod val="50000"/>
                    </a:schemeClr>
                  </a:solidFill>
                  <a:latin typeface="Roboto condensed"/>
                  <a:cs typeface="Roboto condensed"/>
                </a:rPr>
                <a:t> </a:t>
              </a:r>
              <a:r>
                <a:rPr lang="en-US" altLang="zh-CN" sz="1200" dirty="0">
                  <a:solidFill>
                    <a:schemeClr val="bg1">
                      <a:lumMod val="50000"/>
                    </a:schemeClr>
                  </a:solidFill>
                  <a:latin typeface="Roboto condensed"/>
                  <a:cs typeface="Roboto condensed"/>
                </a:rPr>
                <a:t>the</a:t>
              </a:r>
              <a:r>
                <a:rPr lang="zh-CN" altLang="en-US" sz="1200" dirty="0">
                  <a:solidFill>
                    <a:schemeClr val="bg1">
                      <a:lumMod val="50000"/>
                    </a:schemeClr>
                  </a:solidFill>
                  <a:latin typeface="Roboto condensed"/>
                  <a:cs typeface="Roboto condensed"/>
                </a:rPr>
                <a:t> </a:t>
              </a:r>
              <a:r>
                <a:rPr lang="en-US" altLang="zh-CN" sz="1200" dirty="0">
                  <a:solidFill>
                    <a:schemeClr val="bg1">
                      <a:lumMod val="50000"/>
                    </a:schemeClr>
                  </a:solidFill>
                  <a:latin typeface="Roboto condensed"/>
                  <a:cs typeface="Roboto condensed"/>
                </a:rPr>
                <a:t>taxi</a:t>
              </a:r>
              <a:r>
                <a:rPr lang="zh-CN" altLang="en-US" sz="1200" dirty="0">
                  <a:solidFill>
                    <a:schemeClr val="bg1">
                      <a:lumMod val="50000"/>
                    </a:schemeClr>
                  </a:solidFill>
                  <a:latin typeface="Roboto condensed"/>
                  <a:cs typeface="Roboto condensed"/>
                </a:rPr>
                <a:t> </a:t>
              </a:r>
              <a:r>
                <a:rPr lang="en-US" altLang="zh-CN" sz="1200" dirty="0">
                  <a:solidFill>
                    <a:schemeClr val="bg1">
                      <a:lumMod val="50000"/>
                    </a:schemeClr>
                  </a:solidFill>
                  <a:latin typeface="Roboto condensed"/>
                  <a:cs typeface="Roboto condensed"/>
                </a:rPr>
                <a:t>in</a:t>
              </a:r>
              <a:r>
                <a:rPr lang="zh-CN" altLang="en-US" sz="1200" dirty="0">
                  <a:solidFill>
                    <a:schemeClr val="bg1">
                      <a:lumMod val="50000"/>
                    </a:schemeClr>
                  </a:solidFill>
                  <a:latin typeface="Roboto condensed"/>
                  <a:cs typeface="Roboto condensed"/>
                </a:rPr>
                <a:t> </a:t>
              </a:r>
              <a:r>
                <a:rPr lang="en-US" altLang="zh-CN" sz="1200" dirty="0">
                  <a:solidFill>
                    <a:schemeClr val="bg1">
                      <a:lumMod val="50000"/>
                    </a:schemeClr>
                  </a:solidFill>
                  <a:latin typeface="Roboto condensed"/>
                  <a:cs typeface="Roboto condensed"/>
                </a:rPr>
                <a:t>New</a:t>
              </a:r>
              <a:r>
                <a:rPr lang="zh-CN" altLang="en-US" sz="1200" dirty="0">
                  <a:solidFill>
                    <a:schemeClr val="bg1">
                      <a:lumMod val="50000"/>
                    </a:schemeClr>
                  </a:solidFill>
                  <a:latin typeface="Roboto condensed"/>
                  <a:cs typeface="Roboto condensed"/>
                </a:rPr>
                <a:t> </a:t>
              </a:r>
              <a:r>
                <a:rPr lang="en-US" altLang="zh-CN" sz="1200" dirty="0">
                  <a:solidFill>
                    <a:schemeClr val="bg1">
                      <a:lumMod val="50000"/>
                    </a:schemeClr>
                  </a:solidFill>
                  <a:latin typeface="Roboto condensed"/>
                  <a:cs typeface="Roboto condensed"/>
                </a:rPr>
                <a:t>York</a:t>
              </a:r>
              <a:r>
                <a:rPr lang="zh-CN" altLang="en-US" sz="1200" dirty="0">
                  <a:solidFill>
                    <a:schemeClr val="bg1">
                      <a:lumMod val="50000"/>
                    </a:schemeClr>
                  </a:solidFill>
                  <a:latin typeface="Roboto condensed"/>
                  <a:cs typeface="Roboto condensed"/>
                </a:rPr>
                <a:t> </a:t>
              </a:r>
              <a:r>
                <a:rPr lang="en-US" altLang="zh-CN" sz="1200" dirty="0">
                  <a:solidFill>
                    <a:schemeClr val="bg1">
                      <a:lumMod val="50000"/>
                    </a:schemeClr>
                  </a:solidFill>
                  <a:latin typeface="Roboto condensed"/>
                  <a:cs typeface="Roboto condensed"/>
                </a:rPr>
                <a:t>City.</a:t>
              </a:r>
              <a:endParaRPr lang="en-US" altLang="ko-KR" sz="1200" dirty="0">
                <a:solidFill>
                  <a:schemeClr val="bg1">
                    <a:lumMod val="50000"/>
                  </a:schemeClr>
                </a:solidFill>
                <a:latin typeface="Roboto condensed"/>
                <a:cs typeface="Roboto condensed"/>
              </a:endParaRPr>
            </a:p>
          </p:txBody>
        </p:sp>
        <p:sp>
          <p:nvSpPr>
            <p:cNvPr id="12" name="텍스트 개체 틀 2"/>
            <p:cNvSpPr txBox="1">
              <a:spLocks/>
            </p:cNvSpPr>
            <p:nvPr/>
          </p:nvSpPr>
          <p:spPr>
            <a:xfrm>
              <a:off x="4811860" y="920370"/>
              <a:ext cx="3055069" cy="314465"/>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zh-CN" sz="1600" dirty="0">
                  <a:solidFill>
                    <a:schemeClr val="tx1">
                      <a:lumMod val="65000"/>
                      <a:lumOff val="35000"/>
                    </a:schemeClr>
                  </a:solidFill>
                  <a:latin typeface="Roboto condensed"/>
                  <a:cs typeface="Roboto condensed"/>
                </a:rPr>
                <a:t>The</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most</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frequent</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number</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of</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customer?</a:t>
              </a:r>
              <a:endParaRPr lang="en-US" altLang="ko-KR" sz="1600" dirty="0">
                <a:solidFill>
                  <a:schemeClr val="tx1">
                    <a:lumMod val="65000"/>
                    <a:lumOff val="35000"/>
                  </a:schemeClr>
                </a:solidFill>
                <a:latin typeface="Roboto condensed"/>
                <a:cs typeface="Roboto condensed"/>
              </a:endParaRPr>
            </a:p>
          </p:txBody>
        </p:sp>
      </p:grpSp>
      <p:sp>
        <p:nvSpPr>
          <p:cNvPr id="23" name="Rounded Rectangle 11"/>
          <p:cNvSpPr/>
          <p:nvPr/>
        </p:nvSpPr>
        <p:spPr>
          <a:xfrm>
            <a:off x="7090269" y="3271665"/>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24" name="Group 18"/>
          <p:cNvGrpSpPr/>
          <p:nvPr/>
        </p:nvGrpSpPr>
        <p:grpSpPr>
          <a:xfrm>
            <a:off x="7239456" y="3417636"/>
            <a:ext cx="231708" cy="231708"/>
            <a:chOff x="6350" y="4763"/>
            <a:chExt cx="492125" cy="492125"/>
          </a:xfrm>
          <a:solidFill>
            <a:schemeClr val="bg1"/>
          </a:solidFill>
        </p:grpSpPr>
        <p:sp>
          <p:nvSpPr>
            <p:cNvPr id="25"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26"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27"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grpSp>
        <p:nvGrpSpPr>
          <p:cNvPr id="20" name="Group 35"/>
          <p:cNvGrpSpPr/>
          <p:nvPr/>
        </p:nvGrpSpPr>
        <p:grpSpPr>
          <a:xfrm>
            <a:off x="7581885" y="3300428"/>
            <a:ext cx="4073425" cy="943504"/>
            <a:chOff x="4826000" y="920370"/>
            <a:chExt cx="3055069" cy="707628"/>
          </a:xfrm>
        </p:grpSpPr>
        <p:sp>
          <p:nvSpPr>
            <p:cNvPr id="21" name="텍스트 개체 틀 2"/>
            <p:cNvSpPr txBox="1">
              <a:spLocks/>
            </p:cNvSpPr>
            <p:nvPr/>
          </p:nvSpPr>
          <p:spPr>
            <a:xfrm>
              <a:off x="4826000" y="1184741"/>
              <a:ext cx="3055069" cy="443257"/>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zh-CN" sz="1200" dirty="0">
                  <a:solidFill>
                    <a:srgbClr val="7F7F7F"/>
                  </a:solidFill>
                  <a:latin typeface="Roboto condensed"/>
                  <a:cs typeface="Roboto condensed"/>
                </a:rPr>
                <a:t>The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least</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frequent</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number</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of</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customer</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is</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7,</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8,</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and</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9.</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These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three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numbers</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of</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customers</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who</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take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the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taxi</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are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exception.</a:t>
              </a:r>
              <a:endParaRPr lang="en-US" altLang="ko-KR" sz="1200" dirty="0">
                <a:solidFill>
                  <a:srgbClr val="7F7F7F"/>
                </a:solidFill>
                <a:latin typeface="Roboto condensed"/>
                <a:cs typeface="Roboto condensed"/>
              </a:endParaRPr>
            </a:p>
          </p:txBody>
        </p:sp>
        <p:sp>
          <p:nvSpPr>
            <p:cNvPr id="22" name="텍스트 개체 틀 2"/>
            <p:cNvSpPr txBox="1">
              <a:spLocks/>
            </p:cNvSpPr>
            <p:nvPr/>
          </p:nvSpPr>
          <p:spPr>
            <a:xfrm>
              <a:off x="4826000" y="920370"/>
              <a:ext cx="3055069" cy="314465"/>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zh-CN" sz="1600" dirty="0">
                  <a:solidFill>
                    <a:schemeClr val="tx1">
                      <a:lumMod val="65000"/>
                      <a:lumOff val="35000"/>
                    </a:schemeClr>
                  </a:solidFill>
                  <a:latin typeface="Roboto condensed"/>
                  <a:cs typeface="Roboto condensed"/>
                </a:rPr>
                <a:t>The</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least</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frequent</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number</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of</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customer?</a:t>
              </a:r>
              <a:endParaRPr lang="en-US" altLang="ko-KR" sz="1600" dirty="0">
                <a:solidFill>
                  <a:schemeClr val="tx1">
                    <a:lumMod val="65000"/>
                    <a:lumOff val="35000"/>
                  </a:schemeClr>
                </a:solidFill>
                <a:latin typeface="Roboto condensed"/>
                <a:cs typeface="Roboto condensed"/>
              </a:endParaRPr>
            </a:p>
          </p:txBody>
        </p:sp>
      </p:grpSp>
      <p:sp>
        <p:nvSpPr>
          <p:cNvPr id="33" name="Rounded Rectangle 10"/>
          <p:cNvSpPr/>
          <p:nvPr/>
        </p:nvSpPr>
        <p:spPr>
          <a:xfrm>
            <a:off x="7101838" y="4786228"/>
            <a:ext cx="535099" cy="535099"/>
          </a:xfrm>
          <a:prstGeom prst="roundRect">
            <a:avLst>
              <a:gd name="adj" fmla="val 50000"/>
            </a:avLst>
          </a:prstGeom>
          <a:solidFill>
            <a:srgbClr val="ED657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34" name="Freeform 53"/>
          <p:cNvSpPr>
            <a:spLocks noEditPoints="1"/>
          </p:cNvSpPr>
          <p:nvPr/>
        </p:nvSpPr>
        <p:spPr bwMode="auto">
          <a:xfrm>
            <a:off x="7272081" y="4935675"/>
            <a:ext cx="194611" cy="216975"/>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latin typeface="Roboto condensed"/>
              <a:cs typeface="Roboto condensed"/>
            </a:endParaRPr>
          </a:p>
        </p:txBody>
      </p:sp>
      <p:grpSp>
        <p:nvGrpSpPr>
          <p:cNvPr id="30" name="Group 38"/>
          <p:cNvGrpSpPr/>
          <p:nvPr/>
        </p:nvGrpSpPr>
        <p:grpSpPr>
          <a:xfrm>
            <a:off x="7642112" y="4786228"/>
            <a:ext cx="4073425" cy="1077395"/>
            <a:chOff x="4826000" y="920370"/>
            <a:chExt cx="3055069" cy="808046"/>
          </a:xfrm>
        </p:grpSpPr>
        <p:sp>
          <p:nvSpPr>
            <p:cNvPr id="31" name="텍스트 개체 틀 2"/>
            <p:cNvSpPr txBox="1">
              <a:spLocks/>
            </p:cNvSpPr>
            <p:nvPr/>
          </p:nvSpPr>
          <p:spPr>
            <a:xfrm>
              <a:off x="4826000" y="1184741"/>
              <a:ext cx="3055069" cy="543675"/>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zh-CN" sz="1200" dirty="0">
                  <a:solidFill>
                    <a:srgbClr val="7F7F7F"/>
                  </a:solidFill>
                  <a:latin typeface="Roboto condensed"/>
                  <a:cs typeface="Roboto condensed"/>
                </a:rPr>
                <a:t>The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number</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of</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1,</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2,</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5</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are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top</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three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counts</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of</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customers</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regarding</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New</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York</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City</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Taxi.</a:t>
              </a:r>
              <a:r>
                <a:rPr lang="zh-CN" altLang="en-US" sz="1200" dirty="0">
                  <a:solidFill>
                    <a:srgbClr val="7F7F7F"/>
                  </a:solidFill>
                  <a:latin typeface="Roboto condensed"/>
                  <a:cs typeface="Roboto condensed"/>
                </a:rPr>
                <a:t> </a:t>
              </a:r>
              <a:r>
                <a:rPr lang="en-US" sz="1200" dirty="0">
                  <a:solidFill>
                    <a:schemeClr val="bg1">
                      <a:lumMod val="50000"/>
                    </a:schemeClr>
                  </a:solidFill>
                </a:rPr>
                <a:t>There are a few trips with zero, or seven to nine passengers but they are a rare exception</a:t>
              </a:r>
              <a:endParaRPr lang="en-US" altLang="ko-KR" sz="1200" dirty="0">
                <a:solidFill>
                  <a:schemeClr val="bg1">
                    <a:lumMod val="50000"/>
                  </a:schemeClr>
                </a:solidFill>
                <a:latin typeface="Roboto condensed"/>
                <a:cs typeface="Roboto condensed"/>
              </a:endParaRPr>
            </a:p>
          </p:txBody>
        </p:sp>
        <p:sp>
          <p:nvSpPr>
            <p:cNvPr id="32" name="텍스트 개체 틀 2"/>
            <p:cNvSpPr txBox="1">
              <a:spLocks/>
            </p:cNvSpPr>
            <p:nvPr/>
          </p:nvSpPr>
          <p:spPr>
            <a:xfrm>
              <a:off x="4826000" y="920370"/>
              <a:ext cx="3055069" cy="314465"/>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zh-CN" sz="1600" dirty="0">
                  <a:solidFill>
                    <a:schemeClr val="tx1">
                      <a:lumMod val="65000"/>
                      <a:lumOff val="35000"/>
                    </a:schemeClr>
                  </a:solidFill>
                  <a:latin typeface="Roboto condensed"/>
                  <a:cs typeface="Roboto condensed"/>
                </a:rPr>
                <a:t>Interesting Fact:</a:t>
              </a:r>
              <a:endParaRPr lang="en-US" altLang="ko-KR" sz="1600" dirty="0">
                <a:solidFill>
                  <a:schemeClr val="tx1">
                    <a:lumMod val="65000"/>
                    <a:lumOff val="35000"/>
                  </a:schemeClr>
                </a:solidFill>
                <a:latin typeface="Roboto condensed"/>
                <a:cs typeface="Roboto condensed"/>
              </a:endParaRPr>
            </a:p>
          </p:txBody>
        </p:sp>
      </p:grpSp>
      <p:pic>
        <p:nvPicPr>
          <p:cNvPr id="2" name="Picture 1">
            <a:extLst>
              <a:ext uri="{FF2B5EF4-FFF2-40B4-BE49-F238E27FC236}">
                <a16:creationId xmlns:a16="http://schemas.microsoft.com/office/drawing/2014/main" id="{7436B96C-9112-8148-A4A6-B56C9A6D5D2E}"/>
              </a:ext>
            </a:extLst>
          </p:cNvPr>
          <p:cNvPicPr>
            <a:picLocks noChangeAspect="1"/>
          </p:cNvPicPr>
          <p:nvPr/>
        </p:nvPicPr>
        <p:blipFill>
          <a:blip r:embed="rId2"/>
          <a:stretch>
            <a:fillRect/>
          </a:stretch>
        </p:blipFill>
        <p:spPr>
          <a:xfrm>
            <a:off x="-17457" y="1802260"/>
            <a:ext cx="6955254" cy="3923871"/>
          </a:xfrm>
          <a:prstGeom prst="rect">
            <a:avLst/>
          </a:prstGeom>
        </p:spPr>
      </p:pic>
    </p:spTree>
    <p:extLst>
      <p:ext uri="{BB962C8B-B14F-4D97-AF65-F5344CB8AC3E}">
        <p14:creationId xmlns:p14="http://schemas.microsoft.com/office/powerpoint/2010/main" val="3432465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26736" y="190460"/>
            <a:ext cx="6053664" cy="502766"/>
          </a:xfrm>
          <a:prstGeom prst="rect">
            <a:avLst/>
          </a:prstGeom>
          <a:noFill/>
        </p:spPr>
        <p:txBody>
          <a:bodyPr wrap="square" rtlCol="0">
            <a:spAutoFit/>
          </a:bodyPr>
          <a:lstStyle/>
          <a:p>
            <a:r>
              <a:rPr lang="en-US" altLang="zh-CN" sz="2667" dirty="0">
                <a:solidFill>
                  <a:srgbClr val="183A5D"/>
                </a:solidFill>
                <a:latin typeface="微软雅黑" panose="020B0503020204020204" pitchFamily="34" charset="-122"/>
                <a:ea typeface="微软雅黑" panose="020B0503020204020204" pitchFamily="34" charset="-122"/>
              </a:rPr>
              <a:t>Exploratory</a:t>
            </a:r>
            <a:r>
              <a:rPr lang="zh-CN" altLang="en-US" sz="2667" dirty="0">
                <a:solidFill>
                  <a:srgbClr val="183A5D"/>
                </a:solidFill>
                <a:latin typeface="微软雅黑" panose="020B0503020204020204" pitchFamily="34" charset="-122"/>
                <a:ea typeface="微软雅黑" panose="020B0503020204020204" pitchFamily="34" charset="-122"/>
              </a:rPr>
              <a:t> </a:t>
            </a:r>
            <a:r>
              <a:rPr lang="en-US" altLang="zh-CN" sz="2667" dirty="0">
                <a:solidFill>
                  <a:srgbClr val="183A5D"/>
                </a:solidFill>
                <a:latin typeface="微软雅黑" panose="020B0503020204020204" pitchFamily="34" charset="-122"/>
                <a:ea typeface="微软雅黑" panose="020B0503020204020204" pitchFamily="34" charset="-122"/>
              </a:rPr>
              <a:t>Data</a:t>
            </a:r>
            <a:r>
              <a:rPr lang="zh-CN" altLang="en-US" sz="2667" dirty="0">
                <a:solidFill>
                  <a:srgbClr val="183A5D"/>
                </a:solidFill>
                <a:latin typeface="微软雅黑" panose="020B0503020204020204" pitchFamily="34" charset="-122"/>
                <a:ea typeface="微软雅黑" panose="020B0503020204020204" pitchFamily="34" charset="-122"/>
              </a:rPr>
              <a:t> </a:t>
            </a:r>
            <a:r>
              <a:rPr lang="en-US" altLang="zh-CN" sz="2667" dirty="0">
                <a:solidFill>
                  <a:srgbClr val="183A5D"/>
                </a:solidFill>
                <a:latin typeface="微软雅黑" panose="020B0503020204020204" pitchFamily="34" charset="-122"/>
                <a:ea typeface="微软雅黑" panose="020B0503020204020204" pitchFamily="34" charset="-122"/>
              </a:rPr>
              <a:t>Analysis</a:t>
            </a:r>
            <a:endParaRPr lang="zh-CN" altLang="en-US" sz="2667"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237067" y="25400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PART TWO</a:t>
            </a:r>
            <a:endParaRPr lang="zh-CN" altLang="en-US" sz="2400" dirty="0"/>
          </a:p>
        </p:txBody>
      </p:sp>
      <p:sp>
        <p:nvSpPr>
          <p:cNvPr id="13" name="Rounded Rectangle 12"/>
          <p:cNvSpPr/>
          <p:nvPr/>
        </p:nvSpPr>
        <p:spPr>
          <a:xfrm>
            <a:off x="7097432" y="1846109"/>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14" name="Group 14"/>
          <p:cNvGrpSpPr/>
          <p:nvPr/>
        </p:nvGrpSpPr>
        <p:grpSpPr>
          <a:xfrm>
            <a:off x="7242559" y="2024520"/>
            <a:ext cx="249029" cy="157960"/>
            <a:chOff x="6351" y="0"/>
            <a:chExt cx="490538" cy="311150"/>
          </a:xfrm>
          <a:solidFill>
            <a:schemeClr val="bg1"/>
          </a:solidFill>
        </p:grpSpPr>
        <p:sp>
          <p:nvSpPr>
            <p:cNvPr id="15" name="Freeform 144"/>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6" name="Freeform 145"/>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7" name="Freeform 146"/>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grpSp>
        <p:nvGrpSpPr>
          <p:cNvPr id="10" name="Group 31"/>
          <p:cNvGrpSpPr/>
          <p:nvPr/>
        </p:nvGrpSpPr>
        <p:grpSpPr>
          <a:xfrm>
            <a:off x="7722316" y="1425163"/>
            <a:ext cx="4073425" cy="943504"/>
            <a:chOff x="4826000" y="920370"/>
            <a:chExt cx="3055069" cy="707628"/>
          </a:xfrm>
        </p:grpSpPr>
        <p:sp>
          <p:nvSpPr>
            <p:cNvPr id="11" name="텍스트 개체 틀 2"/>
            <p:cNvSpPr txBox="1">
              <a:spLocks/>
            </p:cNvSpPr>
            <p:nvPr/>
          </p:nvSpPr>
          <p:spPr>
            <a:xfrm>
              <a:off x="4826000" y="1184741"/>
              <a:ext cx="3055069" cy="443257"/>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zh-CN" sz="1200" dirty="0">
                  <a:solidFill>
                    <a:schemeClr val="bg1">
                      <a:lumMod val="50000"/>
                    </a:schemeClr>
                  </a:solidFill>
                  <a:latin typeface="Roboto condensed"/>
                  <a:cs typeface="Roboto condensed"/>
                </a:rPr>
                <a:t>Vendor 2 has significantly more trips in this dataset than vendor 1. And, this is true for every day of the week.</a:t>
              </a:r>
              <a:r>
                <a:rPr lang="zh-CN" altLang="en-US" sz="1200" dirty="0">
                  <a:solidFill>
                    <a:schemeClr val="bg1">
                      <a:lumMod val="50000"/>
                    </a:schemeClr>
                  </a:solidFill>
                  <a:latin typeface="Roboto condensed"/>
                  <a:cs typeface="Roboto condensed"/>
                </a:rPr>
                <a:t> </a:t>
              </a:r>
              <a:endParaRPr lang="en-US" altLang="ko-KR" sz="1200" dirty="0">
                <a:solidFill>
                  <a:schemeClr val="bg1">
                    <a:lumMod val="50000"/>
                  </a:schemeClr>
                </a:solidFill>
                <a:latin typeface="Roboto condensed"/>
                <a:cs typeface="Roboto condensed"/>
              </a:endParaRPr>
            </a:p>
          </p:txBody>
        </p:sp>
        <p:sp>
          <p:nvSpPr>
            <p:cNvPr id="12" name="텍스트 개체 틀 2"/>
            <p:cNvSpPr txBox="1">
              <a:spLocks/>
            </p:cNvSpPr>
            <p:nvPr/>
          </p:nvSpPr>
          <p:spPr>
            <a:xfrm>
              <a:off x="4826000" y="920370"/>
              <a:ext cx="3055069" cy="314465"/>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zh-CN" sz="1600" dirty="0">
                  <a:solidFill>
                    <a:schemeClr val="tx1">
                      <a:lumMod val="65000"/>
                      <a:lumOff val="35000"/>
                    </a:schemeClr>
                  </a:solidFill>
                  <a:latin typeface="Roboto condensed"/>
                  <a:cs typeface="Roboto condensed"/>
                </a:rPr>
                <a:t>Count</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by</a:t>
              </a:r>
              <a:r>
                <a:rPr lang="zh-CN" altLang="en-US" sz="1600" dirty="0">
                  <a:solidFill>
                    <a:schemeClr val="tx1">
                      <a:lumMod val="65000"/>
                      <a:lumOff val="35000"/>
                    </a:schemeClr>
                  </a:solidFill>
                  <a:latin typeface="Roboto condensed"/>
                  <a:cs typeface="Roboto condensed"/>
                </a:rPr>
                <a:t> </a:t>
              </a:r>
              <a:r>
                <a:rPr lang="en-US" altLang="zh-CN" sz="1600" dirty="0" err="1">
                  <a:solidFill>
                    <a:schemeClr val="tx1">
                      <a:lumMod val="65000"/>
                      <a:lumOff val="35000"/>
                    </a:schemeClr>
                  </a:solidFill>
                  <a:latin typeface="Roboto condensed"/>
                  <a:cs typeface="Roboto condensed"/>
                </a:rPr>
                <a:t>vendor_id</a:t>
              </a:r>
              <a:endParaRPr lang="en-US" altLang="ko-KR" sz="1600" dirty="0">
                <a:solidFill>
                  <a:schemeClr val="tx1">
                    <a:lumMod val="65000"/>
                    <a:lumOff val="35000"/>
                  </a:schemeClr>
                </a:solidFill>
                <a:latin typeface="Roboto condensed"/>
                <a:cs typeface="Roboto condensed"/>
              </a:endParaRPr>
            </a:p>
          </p:txBody>
        </p:sp>
      </p:grpSp>
      <p:sp>
        <p:nvSpPr>
          <p:cNvPr id="23" name="Rounded Rectangle 11"/>
          <p:cNvSpPr/>
          <p:nvPr/>
        </p:nvSpPr>
        <p:spPr>
          <a:xfrm>
            <a:off x="7103978" y="2895393"/>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24" name="Group 18"/>
          <p:cNvGrpSpPr/>
          <p:nvPr/>
        </p:nvGrpSpPr>
        <p:grpSpPr>
          <a:xfrm>
            <a:off x="7255673" y="3047088"/>
            <a:ext cx="231708" cy="231708"/>
            <a:chOff x="6350" y="4763"/>
            <a:chExt cx="492125" cy="492125"/>
          </a:xfrm>
          <a:solidFill>
            <a:schemeClr val="bg1"/>
          </a:solidFill>
        </p:grpSpPr>
        <p:sp>
          <p:nvSpPr>
            <p:cNvPr id="25"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26"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27"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grpSp>
        <p:nvGrpSpPr>
          <p:cNvPr id="20" name="Group 35"/>
          <p:cNvGrpSpPr/>
          <p:nvPr/>
        </p:nvGrpSpPr>
        <p:grpSpPr>
          <a:xfrm>
            <a:off x="7710883" y="2488784"/>
            <a:ext cx="4073425" cy="1067966"/>
            <a:chOff x="4826000" y="920370"/>
            <a:chExt cx="3055069" cy="800975"/>
          </a:xfrm>
        </p:grpSpPr>
        <p:sp>
          <p:nvSpPr>
            <p:cNvPr id="21" name="텍스트 개체 틀 2"/>
            <p:cNvSpPr txBox="1">
              <a:spLocks/>
            </p:cNvSpPr>
            <p:nvPr/>
          </p:nvSpPr>
          <p:spPr>
            <a:xfrm>
              <a:off x="4826000" y="1177671"/>
              <a:ext cx="3055069" cy="543674"/>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zh-CN" sz="1200" dirty="0" err="1">
                  <a:solidFill>
                    <a:srgbClr val="7F7F7F"/>
                  </a:solidFill>
                  <a:latin typeface="Roboto condensed"/>
                  <a:cs typeface="Roboto condensed"/>
                </a:rPr>
                <a:t>vendor_id</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”1”</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and</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“2”</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show</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the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almost</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the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same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trend</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during</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a</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week,</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with</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Monday</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the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lowest</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pickup</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numbers</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and</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Friday</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the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highest</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pickup</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numbers.</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 But vendor 2 showing higher number of pickups.</a:t>
              </a:r>
              <a:endParaRPr lang="en-US" altLang="ko-KR" sz="1200" dirty="0">
                <a:solidFill>
                  <a:srgbClr val="7F7F7F"/>
                </a:solidFill>
                <a:latin typeface="Roboto condensed"/>
                <a:cs typeface="Roboto condensed"/>
              </a:endParaRPr>
            </a:p>
          </p:txBody>
        </p:sp>
        <p:sp>
          <p:nvSpPr>
            <p:cNvPr id="22" name="텍스트 개체 틀 2"/>
            <p:cNvSpPr txBox="1">
              <a:spLocks/>
            </p:cNvSpPr>
            <p:nvPr/>
          </p:nvSpPr>
          <p:spPr>
            <a:xfrm>
              <a:off x="4826000" y="920370"/>
              <a:ext cx="3055069" cy="314465"/>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zh-CN" sz="1600" dirty="0">
                  <a:solidFill>
                    <a:schemeClr val="tx1">
                      <a:lumMod val="65000"/>
                      <a:lumOff val="35000"/>
                    </a:schemeClr>
                  </a:solidFill>
                  <a:latin typeface="Roboto condensed"/>
                  <a:cs typeface="Roboto condensed"/>
                </a:rPr>
                <a:t>Total</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number</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of</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pickups</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by</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week</a:t>
              </a:r>
              <a:endParaRPr lang="en-US" altLang="ko-KR" sz="1600" dirty="0">
                <a:solidFill>
                  <a:schemeClr val="tx1">
                    <a:lumMod val="65000"/>
                    <a:lumOff val="35000"/>
                  </a:schemeClr>
                </a:solidFill>
                <a:latin typeface="Roboto condensed"/>
                <a:cs typeface="Roboto condensed"/>
              </a:endParaRPr>
            </a:p>
          </p:txBody>
        </p:sp>
      </p:grpSp>
      <p:sp>
        <p:nvSpPr>
          <p:cNvPr id="33" name="Rounded Rectangle 10"/>
          <p:cNvSpPr/>
          <p:nvPr/>
        </p:nvSpPr>
        <p:spPr>
          <a:xfrm>
            <a:off x="7093892" y="3993704"/>
            <a:ext cx="535099" cy="535099"/>
          </a:xfrm>
          <a:prstGeom prst="roundRect">
            <a:avLst>
              <a:gd name="adj" fmla="val 50000"/>
            </a:avLst>
          </a:prstGeom>
          <a:solidFill>
            <a:srgbClr val="ED657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34" name="Freeform 53"/>
          <p:cNvSpPr>
            <a:spLocks noEditPoints="1"/>
          </p:cNvSpPr>
          <p:nvPr/>
        </p:nvSpPr>
        <p:spPr bwMode="auto">
          <a:xfrm>
            <a:off x="7263793" y="4144301"/>
            <a:ext cx="194611" cy="216975"/>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latin typeface="Roboto condensed"/>
              <a:cs typeface="Roboto condensed"/>
            </a:endParaRPr>
          </a:p>
        </p:txBody>
      </p:sp>
      <p:grpSp>
        <p:nvGrpSpPr>
          <p:cNvPr id="30" name="Group 38"/>
          <p:cNvGrpSpPr/>
          <p:nvPr/>
        </p:nvGrpSpPr>
        <p:grpSpPr>
          <a:xfrm>
            <a:off x="7710882" y="3853261"/>
            <a:ext cx="4073425" cy="2303401"/>
            <a:chOff x="4826000" y="1026529"/>
            <a:chExt cx="3055069" cy="571252"/>
          </a:xfrm>
        </p:grpSpPr>
        <p:sp>
          <p:nvSpPr>
            <p:cNvPr id="31" name="텍스트 개체 틀 2"/>
            <p:cNvSpPr txBox="1">
              <a:spLocks/>
            </p:cNvSpPr>
            <p:nvPr/>
          </p:nvSpPr>
          <p:spPr>
            <a:xfrm>
              <a:off x="4826001" y="1117688"/>
              <a:ext cx="2975490" cy="480093"/>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zh-CN" sz="1200" dirty="0">
                  <a:solidFill>
                    <a:srgbClr val="7F7F7F"/>
                  </a:solidFill>
                  <a:latin typeface="Roboto condensed"/>
                  <a:cs typeface="Roboto condensed"/>
                </a:rPr>
                <a:t>Similar</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pattern</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between</a:t>
              </a:r>
              <a:r>
                <a:rPr lang="zh-CN" altLang="en-US" sz="1200" dirty="0">
                  <a:solidFill>
                    <a:srgbClr val="7F7F7F"/>
                  </a:solidFill>
                  <a:latin typeface="Roboto condensed"/>
                  <a:cs typeface="Roboto condensed"/>
                </a:rPr>
                <a:t> </a:t>
              </a:r>
              <a:r>
                <a:rPr lang="en-US" altLang="zh-CN" sz="1200" dirty="0" err="1">
                  <a:solidFill>
                    <a:srgbClr val="7F7F7F"/>
                  </a:solidFill>
                  <a:latin typeface="Roboto condensed"/>
                  <a:cs typeface="Roboto condensed"/>
                </a:rPr>
                <a:t>vendor_id</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“1”</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and</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“2”,</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with</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lowest</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number</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at</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5</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am</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and</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the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highest</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number</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at</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6</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pm.</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From</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5</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am</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to</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9</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am,</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there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is</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an</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increase,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because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this</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period</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is</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the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time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when</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people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start</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going</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out</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for</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work</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or</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other</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things;</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from</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10</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to</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16,</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the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trend</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appears</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to</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be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stable;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from</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16</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to</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19,</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there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is</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another</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sharp</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increase,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because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this</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period</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is</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the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time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when</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people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are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going</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back</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home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from</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work</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or</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dinner;</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and</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from</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19</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to</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24,</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the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number</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gradually</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goes</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down.</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Generally</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speaking,</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this</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trend</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reflects</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the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normal</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living</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pace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of</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people</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in</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New</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York</a:t>
              </a:r>
              <a:r>
                <a:rPr lang="zh-CN" altLang="en-US" sz="1200" dirty="0">
                  <a:solidFill>
                    <a:srgbClr val="7F7F7F"/>
                  </a:solidFill>
                  <a:latin typeface="Roboto condensed"/>
                  <a:cs typeface="Roboto condensed"/>
                </a:rPr>
                <a:t> </a:t>
              </a:r>
              <a:r>
                <a:rPr lang="en-US" altLang="zh-CN" sz="1200" dirty="0">
                  <a:solidFill>
                    <a:srgbClr val="7F7F7F"/>
                  </a:solidFill>
                  <a:latin typeface="Roboto condensed"/>
                  <a:cs typeface="Roboto condensed"/>
                </a:rPr>
                <a:t>City.</a:t>
              </a:r>
              <a:endParaRPr lang="en-US" altLang="ko-KR" sz="1200" dirty="0">
                <a:solidFill>
                  <a:srgbClr val="7F7F7F"/>
                </a:solidFill>
                <a:latin typeface="Roboto condensed"/>
                <a:cs typeface="Roboto condensed"/>
              </a:endParaRPr>
            </a:p>
          </p:txBody>
        </p:sp>
        <p:sp>
          <p:nvSpPr>
            <p:cNvPr id="32" name="텍스트 개체 틀 2"/>
            <p:cNvSpPr txBox="1">
              <a:spLocks/>
            </p:cNvSpPr>
            <p:nvPr/>
          </p:nvSpPr>
          <p:spPr>
            <a:xfrm>
              <a:off x="4826000" y="1026529"/>
              <a:ext cx="3055069" cy="222634"/>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zh-CN" sz="1600" dirty="0">
                  <a:solidFill>
                    <a:schemeClr val="tx1">
                      <a:lumMod val="65000"/>
                      <a:lumOff val="35000"/>
                    </a:schemeClr>
                  </a:solidFill>
                  <a:latin typeface="Roboto condensed"/>
                  <a:cs typeface="Roboto condensed"/>
                </a:rPr>
                <a:t>Total</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number</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of</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pickups</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by</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hour</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of</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day</a:t>
              </a:r>
              <a:endParaRPr lang="en-US" altLang="ko-KR" sz="1600" dirty="0">
                <a:solidFill>
                  <a:schemeClr val="tx1">
                    <a:lumMod val="65000"/>
                    <a:lumOff val="35000"/>
                  </a:schemeClr>
                </a:solidFill>
                <a:latin typeface="Roboto condensed"/>
                <a:cs typeface="Roboto condensed"/>
              </a:endParaRPr>
            </a:p>
          </p:txBody>
        </p:sp>
      </p:grpSp>
      <p:grpSp>
        <p:nvGrpSpPr>
          <p:cNvPr id="41" name="Group 22"/>
          <p:cNvGrpSpPr/>
          <p:nvPr/>
        </p:nvGrpSpPr>
        <p:grpSpPr>
          <a:xfrm>
            <a:off x="7255673" y="5220422"/>
            <a:ext cx="229771" cy="226112"/>
            <a:chOff x="6297613" y="1392238"/>
            <a:chExt cx="498475" cy="490537"/>
          </a:xfrm>
          <a:solidFill>
            <a:schemeClr val="bg1"/>
          </a:solidFill>
        </p:grpSpPr>
        <p:sp>
          <p:nvSpPr>
            <p:cNvPr id="42" name="Freeform 23"/>
            <p:cNvSpPr>
              <a:spLocks/>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3" name="Freeform 24"/>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4" name="Freeform 25"/>
            <p:cNvSpPr>
              <a:spLocks/>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pic>
        <p:nvPicPr>
          <p:cNvPr id="2" name="Picture 1">
            <a:extLst>
              <a:ext uri="{FF2B5EF4-FFF2-40B4-BE49-F238E27FC236}">
                <a16:creationId xmlns:a16="http://schemas.microsoft.com/office/drawing/2014/main" id="{7729428F-09ED-3141-B561-2C3B8EB8118E}"/>
              </a:ext>
            </a:extLst>
          </p:cNvPr>
          <p:cNvPicPr>
            <a:picLocks noChangeAspect="1"/>
          </p:cNvPicPr>
          <p:nvPr/>
        </p:nvPicPr>
        <p:blipFill>
          <a:blip r:embed="rId2"/>
          <a:stretch>
            <a:fillRect/>
          </a:stretch>
        </p:blipFill>
        <p:spPr>
          <a:xfrm>
            <a:off x="0" y="1392401"/>
            <a:ext cx="3603979" cy="2381703"/>
          </a:xfrm>
          <a:prstGeom prst="rect">
            <a:avLst/>
          </a:prstGeom>
        </p:spPr>
      </p:pic>
      <p:pic>
        <p:nvPicPr>
          <p:cNvPr id="3" name="Picture 2">
            <a:extLst>
              <a:ext uri="{FF2B5EF4-FFF2-40B4-BE49-F238E27FC236}">
                <a16:creationId xmlns:a16="http://schemas.microsoft.com/office/drawing/2014/main" id="{FBCD3586-9F66-1645-81B1-8C9F7587D9CF}"/>
              </a:ext>
            </a:extLst>
          </p:cNvPr>
          <p:cNvPicPr>
            <a:picLocks noChangeAspect="1"/>
          </p:cNvPicPr>
          <p:nvPr/>
        </p:nvPicPr>
        <p:blipFill>
          <a:blip r:embed="rId3"/>
          <a:stretch>
            <a:fillRect/>
          </a:stretch>
        </p:blipFill>
        <p:spPr>
          <a:xfrm>
            <a:off x="3648889" y="1337560"/>
            <a:ext cx="4073426" cy="2395584"/>
          </a:xfrm>
          <a:prstGeom prst="rect">
            <a:avLst/>
          </a:prstGeom>
        </p:spPr>
      </p:pic>
      <p:pic>
        <p:nvPicPr>
          <p:cNvPr id="7" name="Picture 6">
            <a:extLst>
              <a:ext uri="{FF2B5EF4-FFF2-40B4-BE49-F238E27FC236}">
                <a16:creationId xmlns:a16="http://schemas.microsoft.com/office/drawing/2014/main" id="{4C364DE1-126E-B346-A670-A8D7EEFC1567}"/>
              </a:ext>
            </a:extLst>
          </p:cNvPr>
          <p:cNvPicPr>
            <a:picLocks noChangeAspect="1"/>
          </p:cNvPicPr>
          <p:nvPr/>
        </p:nvPicPr>
        <p:blipFill>
          <a:blip r:embed="rId4"/>
          <a:stretch>
            <a:fillRect/>
          </a:stretch>
        </p:blipFill>
        <p:spPr>
          <a:xfrm>
            <a:off x="-42210" y="3898091"/>
            <a:ext cx="7764525" cy="2381703"/>
          </a:xfrm>
          <a:prstGeom prst="rect">
            <a:avLst/>
          </a:prstGeom>
        </p:spPr>
      </p:pic>
    </p:spTree>
    <p:extLst>
      <p:ext uri="{BB962C8B-B14F-4D97-AF65-F5344CB8AC3E}">
        <p14:creationId xmlns:p14="http://schemas.microsoft.com/office/powerpoint/2010/main" val="23047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26736" y="190460"/>
            <a:ext cx="6053664" cy="502766"/>
          </a:xfrm>
          <a:prstGeom prst="rect">
            <a:avLst/>
          </a:prstGeom>
          <a:noFill/>
        </p:spPr>
        <p:txBody>
          <a:bodyPr wrap="square" rtlCol="0">
            <a:spAutoFit/>
          </a:bodyPr>
          <a:lstStyle/>
          <a:p>
            <a:r>
              <a:rPr lang="en-US" altLang="zh-CN" sz="2667" dirty="0">
                <a:solidFill>
                  <a:srgbClr val="183A5D"/>
                </a:solidFill>
                <a:latin typeface="微软雅黑" panose="020B0503020204020204" pitchFamily="34" charset="-122"/>
                <a:ea typeface="微软雅黑" panose="020B0503020204020204" pitchFamily="34" charset="-122"/>
              </a:rPr>
              <a:t>Exploratory</a:t>
            </a:r>
            <a:r>
              <a:rPr lang="zh-CN" altLang="en-US" sz="2667" dirty="0">
                <a:solidFill>
                  <a:srgbClr val="183A5D"/>
                </a:solidFill>
                <a:latin typeface="微软雅黑" panose="020B0503020204020204" pitchFamily="34" charset="-122"/>
                <a:ea typeface="微软雅黑" panose="020B0503020204020204" pitchFamily="34" charset="-122"/>
              </a:rPr>
              <a:t> </a:t>
            </a:r>
            <a:r>
              <a:rPr lang="en-US" altLang="zh-CN" sz="2667" dirty="0">
                <a:solidFill>
                  <a:srgbClr val="183A5D"/>
                </a:solidFill>
                <a:latin typeface="微软雅黑" panose="020B0503020204020204" pitchFamily="34" charset="-122"/>
                <a:ea typeface="微软雅黑" panose="020B0503020204020204" pitchFamily="34" charset="-122"/>
              </a:rPr>
              <a:t>Data</a:t>
            </a:r>
            <a:r>
              <a:rPr lang="zh-CN" altLang="en-US" sz="2667" dirty="0">
                <a:solidFill>
                  <a:srgbClr val="183A5D"/>
                </a:solidFill>
                <a:latin typeface="微软雅黑" panose="020B0503020204020204" pitchFamily="34" charset="-122"/>
                <a:ea typeface="微软雅黑" panose="020B0503020204020204" pitchFamily="34" charset="-122"/>
              </a:rPr>
              <a:t> </a:t>
            </a:r>
            <a:r>
              <a:rPr lang="en-US" altLang="zh-CN" sz="2667" dirty="0">
                <a:solidFill>
                  <a:srgbClr val="183A5D"/>
                </a:solidFill>
                <a:latin typeface="微软雅黑" panose="020B0503020204020204" pitchFamily="34" charset="-122"/>
                <a:ea typeface="微软雅黑" panose="020B0503020204020204" pitchFamily="34" charset="-122"/>
              </a:rPr>
              <a:t>Analysis</a:t>
            </a:r>
            <a:endParaRPr lang="zh-CN" altLang="en-US" sz="2667" dirty="0">
              <a:solidFill>
                <a:srgbClr val="183A5D"/>
              </a:solidFill>
              <a:latin typeface="微软雅黑" panose="020B0503020204020204" pitchFamily="34" charset="-122"/>
              <a:ea typeface="微软雅黑" panose="020B0503020204020204" pitchFamily="34" charset="-122"/>
            </a:endParaRPr>
          </a:p>
        </p:txBody>
      </p:sp>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237067" y="25400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PART TWO</a:t>
            </a:r>
            <a:endParaRPr lang="zh-CN" altLang="en-US" sz="2400" dirty="0"/>
          </a:p>
        </p:txBody>
      </p:sp>
      <p:sp>
        <p:nvSpPr>
          <p:cNvPr id="13" name="Rounded Rectangle 12"/>
          <p:cNvSpPr/>
          <p:nvPr/>
        </p:nvSpPr>
        <p:spPr>
          <a:xfrm>
            <a:off x="6767537" y="1835951"/>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14" name="Group 14"/>
          <p:cNvGrpSpPr/>
          <p:nvPr/>
        </p:nvGrpSpPr>
        <p:grpSpPr>
          <a:xfrm>
            <a:off x="6918062" y="2024519"/>
            <a:ext cx="249029" cy="157960"/>
            <a:chOff x="6351" y="0"/>
            <a:chExt cx="490538" cy="311150"/>
          </a:xfrm>
          <a:solidFill>
            <a:schemeClr val="bg1"/>
          </a:solidFill>
        </p:grpSpPr>
        <p:sp>
          <p:nvSpPr>
            <p:cNvPr id="15" name="Freeform 144"/>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6" name="Freeform 145"/>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7" name="Freeform 146"/>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grpSp>
        <p:nvGrpSpPr>
          <p:cNvPr id="10" name="Group 31"/>
          <p:cNvGrpSpPr/>
          <p:nvPr/>
        </p:nvGrpSpPr>
        <p:grpSpPr>
          <a:xfrm>
            <a:off x="7415843" y="1269996"/>
            <a:ext cx="4093972" cy="1789216"/>
            <a:chOff x="4826000" y="920370"/>
            <a:chExt cx="3070479" cy="772789"/>
          </a:xfrm>
        </p:grpSpPr>
        <p:sp>
          <p:nvSpPr>
            <p:cNvPr id="11" name="텍스트 개체 틀 2"/>
            <p:cNvSpPr txBox="1">
              <a:spLocks/>
            </p:cNvSpPr>
            <p:nvPr/>
          </p:nvSpPr>
          <p:spPr>
            <a:xfrm>
              <a:off x="4841410" y="1077603"/>
              <a:ext cx="3055069" cy="615556"/>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sz="1200" dirty="0">
                  <a:solidFill>
                    <a:schemeClr val="bg1">
                      <a:lumMod val="50000"/>
                    </a:schemeClr>
                  </a:solidFill>
                </a:rPr>
                <a:t>January and June have fewer trips, whereas March and April are busier months. This tendency is observed for both </a:t>
              </a:r>
              <a:r>
                <a:rPr lang="en-US" sz="1200" i="1" dirty="0" err="1">
                  <a:solidFill>
                    <a:schemeClr val="bg1">
                      <a:lumMod val="50000"/>
                    </a:schemeClr>
                  </a:solidFill>
                </a:rPr>
                <a:t>vendor_ids</a:t>
              </a:r>
              <a:r>
                <a:rPr lang="en-US" sz="1200" dirty="0">
                  <a:solidFill>
                    <a:schemeClr val="bg1">
                      <a:lumMod val="50000"/>
                    </a:schemeClr>
                  </a:solidFill>
                </a:rPr>
                <a:t>.</a:t>
              </a:r>
              <a:r>
                <a:rPr lang="zh-CN" altLang="en-US" sz="1200" dirty="0">
                  <a:solidFill>
                    <a:schemeClr val="bg1">
                      <a:lumMod val="50000"/>
                    </a:schemeClr>
                  </a:solidFill>
                </a:rPr>
                <a:t> </a:t>
              </a:r>
              <a:r>
                <a:rPr lang="en-US" altLang="zh-CN" sz="1200" dirty="0">
                  <a:solidFill>
                    <a:schemeClr val="bg1">
                      <a:lumMod val="50000"/>
                    </a:schemeClr>
                  </a:solidFill>
                </a:rPr>
                <a:t>All</a:t>
              </a:r>
              <a:r>
                <a:rPr lang="zh-CN" altLang="en-US" sz="1200" dirty="0">
                  <a:solidFill>
                    <a:schemeClr val="bg1">
                      <a:lumMod val="50000"/>
                    </a:schemeClr>
                  </a:solidFill>
                </a:rPr>
                <a:t> </a:t>
              </a:r>
              <a:r>
                <a:rPr lang="en-US" altLang="zh-CN" sz="1200" dirty="0">
                  <a:solidFill>
                    <a:schemeClr val="bg1">
                      <a:lumMod val="50000"/>
                    </a:schemeClr>
                  </a:solidFill>
                </a:rPr>
                <a:t>months</a:t>
              </a:r>
              <a:r>
                <a:rPr lang="zh-CN" altLang="en-US" sz="1200" dirty="0">
                  <a:solidFill>
                    <a:schemeClr val="bg1">
                      <a:lumMod val="50000"/>
                    </a:schemeClr>
                  </a:solidFill>
                </a:rPr>
                <a:t> </a:t>
              </a:r>
              <a:r>
                <a:rPr lang="en-US" altLang="zh-CN" sz="1200" dirty="0">
                  <a:solidFill>
                    <a:schemeClr val="bg1">
                      <a:lumMod val="50000"/>
                    </a:schemeClr>
                  </a:solidFill>
                </a:rPr>
                <a:t>in</a:t>
              </a:r>
              <a:r>
                <a:rPr lang="zh-CN" altLang="en-US" sz="1200" dirty="0">
                  <a:solidFill>
                    <a:schemeClr val="bg1">
                      <a:lumMod val="50000"/>
                    </a:schemeClr>
                  </a:solidFill>
                </a:rPr>
                <a:t> </a:t>
              </a:r>
              <a:r>
                <a:rPr lang="en-US" altLang="zh-CN" sz="1200" dirty="0">
                  <a:solidFill>
                    <a:schemeClr val="bg1">
                      <a:lumMod val="50000"/>
                    </a:schemeClr>
                  </a:solidFill>
                </a:rPr>
                <a:t>the</a:t>
              </a:r>
              <a:r>
                <a:rPr lang="zh-CN" altLang="en-US" sz="1200" dirty="0">
                  <a:solidFill>
                    <a:schemeClr val="bg1">
                      <a:lumMod val="50000"/>
                    </a:schemeClr>
                  </a:solidFill>
                </a:rPr>
                <a:t> </a:t>
              </a:r>
              <a:r>
                <a:rPr lang="en-US" altLang="zh-CN" sz="1200" dirty="0">
                  <a:solidFill>
                    <a:schemeClr val="bg1">
                      <a:lumMod val="50000"/>
                    </a:schemeClr>
                  </a:solidFill>
                </a:rPr>
                <a:t>plot</a:t>
              </a:r>
              <a:r>
                <a:rPr lang="zh-CN" altLang="en-US" sz="1200" dirty="0">
                  <a:solidFill>
                    <a:schemeClr val="bg1">
                      <a:lumMod val="50000"/>
                    </a:schemeClr>
                  </a:solidFill>
                </a:rPr>
                <a:t> </a:t>
              </a:r>
              <a:r>
                <a:rPr lang="en-US" altLang="zh-CN" sz="1200" dirty="0">
                  <a:solidFill>
                    <a:schemeClr val="bg1">
                      <a:lumMod val="50000"/>
                    </a:schemeClr>
                  </a:solidFill>
                </a:rPr>
                <a:t>show</a:t>
              </a:r>
              <a:r>
                <a:rPr lang="zh-CN" altLang="en-US" sz="1200" dirty="0">
                  <a:solidFill>
                    <a:schemeClr val="bg1">
                      <a:lumMod val="50000"/>
                    </a:schemeClr>
                  </a:solidFill>
                </a:rPr>
                <a:t> </a:t>
              </a:r>
              <a:r>
                <a:rPr lang="en-US" altLang="zh-CN" sz="1200" dirty="0">
                  <a:solidFill>
                    <a:schemeClr val="bg1">
                      <a:lumMod val="50000"/>
                    </a:schemeClr>
                  </a:solidFill>
                </a:rPr>
                <a:t>the</a:t>
              </a:r>
              <a:r>
                <a:rPr lang="zh-CN" altLang="en-US" sz="1200" dirty="0">
                  <a:solidFill>
                    <a:schemeClr val="bg1">
                      <a:lumMod val="50000"/>
                    </a:schemeClr>
                  </a:solidFill>
                </a:rPr>
                <a:t> </a:t>
              </a:r>
              <a:r>
                <a:rPr lang="en-US" altLang="zh-CN" sz="1200" dirty="0">
                  <a:solidFill>
                    <a:schemeClr val="bg1">
                      <a:lumMod val="50000"/>
                    </a:schemeClr>
                  </a:solidFill>
                </a:rPr>
                <a:t>similar</a:t>
              </a:r>
              <a:r>
                <a:rPr lang="zh-CN" altLang="en-US" sz="1200" dirty="0">
                  <a:solidFill>
                    <a:schemeClr val="bg1">
                      <a:lumMod val="50000"/>
                    </a:schemeClr>
                  </a:solidFill>
                </a:rPr>
                <a:t> </a:t>
              </a:r>
              <a:r>
                <a:rPr lang="en-US" altLang="zh-CN" sz="1200" dirty="0">
                  <a:solidFill>
                    <a:schemeClr val="bg1">
                      <a:lumMod val="50000"/>
                    </a:schemeClr>
                  </a:solidFill>
                </a:rPr>
                <a:t>trend.</a:t>
              </a:r>
              <a:endParaRPr lang="en-US" altLang="ko-KR" sz="1200" dirty="0">
                <a:solidFill>
                  <a:schemeClr val="bg1">
                    <a:lumMod val="50000"/>
                  </a:schemeClr>
                </a:solidFill>
                <a:latin typeface="Roboto condensed"/>
                <a:cs typeface="Roboto condensed"/>
              </a:endParaRPr>
            </a:p>
          </p:txBody>
        </p:sp>
        <p:sp>
          <p:nvSpPr>
            <p:cNvPr id="12" name="텍스트 개체 틀 2"/>
            <p:cNvSpPr txBox="1">
              <a:spLocks/>
            </p:cNvSpPr>
            <p:nvPr/>
          </p:nvSpPr>
          <p:spPr>
            <a:xfrm>
              <a:off x="4826000" y="920370"/>
              <a:ext cx="3055069" cy="314465"/>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zh-CN" sz="1600" dirty="0">
                  <a:solidFill>
                    <a:schemeClr val="tx1">
                      <a:lumMod val="65000"/>
                      <a:lumOff val="35000"/>
                    </a:schemeClr>
                  </a:solidFill>
                  <a:latin typeface="Roboto condensed"/>
                  <a:cs typeface="Roboto condensed"/>
                </a:rPr>
                <a:t>Count</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of</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pickups</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by</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month</a:t>
              </a:r>
              <a:endParaRPr lang="en-US" altLang="ko-KR" sz="1600" dirty="0">
                <a:solidFill>
                  <a:schemeClr val="tx1">
                    <a:lumMod val="65000"/>
                    <a:lumOff val="35000"/>
                  </a:schemeClr>
                </a:solidFill>
                <a:latin typeface="Roboto condensed"/>
                <a:cs typeface="Roboto condensed"/>
              </a:endParaRPr>
            </a:p>
          </p:txBody>
        </p:sp>
      </p:grpSp>
      <p:sp>
        <p:nvSpPr>
          <p:cNvPr id="23" name="Rounded Rectangle 11"/>
          <p:cNvSpPr/>
          <p:nvPr/>
        </p:nvSpPr>
        <p:spPr>
          <a:xfrm>
            <a:off x="6763224" y="2908349"/>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24" name="Group 18"/>
          <p:cNvGrpSpPr/>
          <p:nvPr/>
        </p:nvGrpSpPr>
        <p:grpSpPr>
          <a:xfrm>
            <a:off x="6922577" y="3059213"/>
            <a:ext cx="231708" cy="231708"/>
            <a:chOff x="6350" y="4763"/>
            <a:chExt cx="492125" cy="492125"/>
          </a:xfrm>
          <a:solidFill>
            <a:schemeClr val="bg1"/>
          </a:solidFill>
        </p:grpSpPr>
        <p:sp>
          <p:nvSpPr>
            <p:cNvPr id="25"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26"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27"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33" name="Rounded Rectangle 10"/>
          <p:cNvSpPr/>
          <p:nvPr/>
        </p:nvSpPr>
        <p:spPr>
          <a:xfrm>
            <a:off x="6767223" y="3980748"/>
            <a:ext cx="535099" cy="535099"/>
          </a:xfrm>
          <a:prstGeom prst="roundRect">
            <a:avLst>
              <a:gd name="adj" fmla="val 50000"/>
            </a:avLst>
          </a:prstGeom>
          <a:solidFill>
            <a:srgbClr val="ED657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34" name="Freeform 53"/>
          <p:cNvSpPr>
            <a:spLocks noEditPoints="1"/>
          </p:cNvSpPr>
          <p:nvPr/>
        </p:nvSpPr>
        <p:spPr bwMode="auto">
          <a:xfrm>
            <a:off x="6943413" y="4134697"/>
            <a:ext cx="194611" cy="216975"/>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latin typeface="Roboto condensed"/>
              <a:cs typeface="Roboto condensed"/>
            </a:endParaRPr>
          </a:p>
        </p:txBody>
      </p:sp>
      <p:sp>
        <p:nvSpPr>
          <p:cNvPr id="40" name="Rounded Rectangle 13"/>
          <p:cNvSpPr/>
          <p:nvPr/>
        </p:nvSpPr>
        <p:spPr>
          <a:xfrm>
            <a:off x="6763224" y="5065929"/>
            <a:ext cx="535099" cy="535099"/>
          </a:xfrm>
          <a:prstGeom prst="roundRect">
            <a:avLst>
              <a:gd name="adj" fmla="val 50000"/>
            </a:avLst>
          </a:prstGeom>
          <a:solidFill>
            <a:srgbClr val="01C4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41" name="Group 22"/>
          <p:cNvGrpSpPr/>
          <p:nvPr/>
        </p:nvGrpSpPr>
        <p:grpSpPr>
          <a:xfrm>
            <a:off x="6937320" y="5220423"/>
            <a:ext cx="229771" cy="226112"/>
            <a:chOff x="6297613" y="1392238"/>
            <a:chExt cx="498475" cy="490537"/>
          </a:xfrm>
          <a:solidFill>
            <a:schemeClr val="bg1"/>
          </a:solidFill>
        </p:grpSpPr>
        <p:sp>
          <p:nvSpPr>
            <p:cNvPr id="42" name="Freeform 23"/>
            <p:cNvSpPr>
              <a:spLocks/>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3" name="Freeform 24"/>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4" name="Freeform 25"/>
            <p:cNvSpPr>
              <a:spLocks/>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grpSp>
        <p:nvGrpSpPr>
          <p:cNvPr id="37" name="Group 41"/>
          <p:cNvGrpSpPr/>
          <p:nvPr/>
        </p:nvGrpSpPr>
        <p:grpSpPr>
          <a:xfrm>
            <a:off x="7415842" y="4010655"/>
            <a:ext cx="4329956" cy="1978984"/>
            <a:chOff x="4826000" y="920370"/>
            <a:chExt cx="3247467" cy="588526"/>
          </a:xfrm>
        </p:grpSpPr>
        <p:sp>
          <p:nvSpPr>
            <p:cNvPr id="38" name="텍스트 개체 틀 2"/>
            <p:cNvSpPr txBox="1">
              <a:spLocks/>
            </p:cNvSpPr>
            <p:nvPr/>
          </p:nvSpPr>
          <p:spPr>
            <a:xfrm>
              <a:off x="4841410" y="1021784"/>
              <a:ext cx="3055069" cy="487112"/>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sz="1200" dirty="0">
                  <a:solidFill>
                    <a:schemeClr val="bg1">
                      <a:lumMod val="50000"/>
                    </a:schemeClr>
                  </a:solidFill>
                </a:rPr>
                <a:t>The weekend (Sat and Sun, plus Fri to an extend) have higher trip numbers during the early morning </a:t>
              </a:r>
              <a:r>
                <a:rPr lang="en-US" altLang="zh-CN" sz="1200" dirty="0">
                  <a:solidFill>
                    <a:schemeClr val="bg1">
                      <a:lumMod val="50000"/>
                    </a:schemeClr>
                  </a:solidFill>
                </a:rPr>
                <a:t>h</a:t>
              </a:r>
              <a:r>
                <a:rPr lang="en-US" sz="1200" dirty="0">
                  <a:solidFill>
                    <a:schemeClr val="bg1">
                      <a:lumMod val="50000"/>
                    </a:schemeClr>
                  </a:solidFill>
                </a:rPr>
                <a:t>ours but lower ones in the morning between 5 and 10, which can most likely be attributed to the contrast between NYC business days and weekend night life. In addition, trip numbers drop on a Sunday evening/night.</a:t>
              </a:r>
              <a:r>
                <a:rPr lang="zh-CN" altLang="en-US" sz="1200" dirty="0">
                  <a:solidFill>
                    <a:schemeClr val="bg1">
                      <a:lumMod val="50000"/>
                    </a:schemeClr>
                  </a:solidFill>
                </a:rPr>
                <a:t> </a:t>
              </a:r>
              <a:r>
                <a:rPr lang="en-US" altLang="zh-CN" sz="1200" dirty="0">
                  <a:solidFill>
                    <a:schemeClr val="bg1">
                      <a:lumMod val="50000"/>
                    </a:schemeClr>
                  </a:solidFill>
                </a:rPr>
                <a:t>And</a:t>
              </a:r>
              <a:r>
                <a:rPr lang="zh-CN" altLang="en-US" sz="1200" dirty="0">
                  <a:solidFill>
                    <a:schemeClr val="bg1">
                      <a:lumMod val="50000"/>
                    </a:schemeClr>
                  </a:solidFill>
                </a:rPr>
                <a:t> </a:t>
              </a:r>
              <a:r>
                <a:rPr lang="en-US" altLang="zh-CN" sz="1200" dirty="0">
                  <a:solidFill>
                    <a:schemeClr val="bg1">
                      <a:lumMod val="50000"/>
                    </a:schemeClr>
                  </a:solidFill>
                </a:rPr>
                <a:t>it</a:t>
              </a:r>
              <a:r>
                <a:rPr lang="zh-CN" altLang="en-US" sz="1200" dirty="0">
                  <a:solidFill>
                    <a:schemeClr val="bg1">
                      <a:lumMod val="50000"/>
                    </a:schemeClr>
                  </a:solidFill>
                </a:rPr>
                <a:t> </a:t>
              </a:r>
              <a:r>
                <a:rPr lang="en-US" altLang="zh-CN" sz="1200" dirty="0">
                  <a:solidFill>
                    <a:schemeClr val="bg1">
                      <a:lumMod val="50000"/>
                    </a:schemeClr>
                  </a:solidFill>
                </a:rPr>
                <a:t>could</a:t>
              </a:r>
              <a:r>
                <a:rPr lang="zh-CN" altLang="en-US" sz="1200" dirty="0">
                  <a:solidFill>
                    <a:schemeClr val="bg1">
                      <a:lumMod val="50000"/>
                    </a:schemeClr>
                  </a:solidFill>
                </a:rPr>
                <a:t> </a:t>
              </a:r>
              <a:r>
                <a:rPr lang="en-US" altLang="zh-CN" sz="1200" dirty="0">
                  <a:solidFill>
                    <a:schemeClr val="bg1">
                      <a:lumMod val="50000"/>
                    </a:schemeClr>
                  </a:solidFill>
                </a:rPr>
                <a:t>also</a:t>
              </a:r>
              <a:r>
                <a:rPr lang="zh-CN" altLang="en-US" sz="1200" dirty="0">
                  <a:solidFill>
                    <a:schemeClr val="bg1">
                      <a:lumMod val="50000"/>
                    </a:schemeClr>
                  </a:solidFill>
                </a:rPr>
                <a:t> </a:t>
              </a:r>
              <a:r>
                <a:rPr lang="en-US" altLang="zh-CN" sz="1200" dirty="0">
                  <a:solidFill>
                    <a:schemeClr val="bg1">
                      <a:lumMod val="50000"/>
                    </a:schemeClr>
                  </a:solidFill>
                </a:rPr>
                <a:t>be</a:t>
              </a:r>
              <a:r>
                <a:rPr lang="zh-CN" altLang="en-US" sz="1200" dirty="0">
                  <a:solidFill>
                    <a:schemeClr val="bg1">
                      <a:lumMod val="50000"/>
                    </a:schemeClr>
                  </a:solidFill>
                </a:rPr>
                <a:t> </a:t>
              </a:r>
              <a:r>
                <a:rPr lang="en-US" altLang="zh-CN" sz="1200" dirty="0">
                  <a:solidFill>
                    <a:schemeClr val="bg1">
                      <a:lumMod val="50000"/>
                    </a:schemeClr>
                  </a:solidFill>
                </a:rPr>
                <a:t>noticed</a:t>
              </a:r>
              <a:r>
                <a:rPr lang="zh-CN" altLang="en-US" sz="1200" dirty="0">
                  <a:solidFill>
                    <a:schemeClr val="bg1">
                      <a:lumMod val="50000"/>
                    </a:schemeClr>
                  </a:solidFill>
                </a:rPr>
                <a:t> </a:t>
              </a:r>
              <a:r>
                <a:rPr lang="en-US" altLang="zh-CN" sz="1200" dirty="0">
                  <a:solidFill>
                    <a:schemeClr val="bg1">
                      <a:lumMod val="50000"/>
                    </a:schemeClr>
                  </a:solidFill>
                </a:rPr>
                <a:t>that</a:t>
              </a:r>
              <a:r>
                <a:rPr lang="zh-CN" altLang="en-US" sz="1200" dirty="0">
                  <a:solidFill>
                    <a:schemeClr val="bg1">
                      <a:lumMod val="50000"/>
                    </a:schemeClr>
                  </a:solidFill>
                </a:rPr>
                <a:t> </a:t>
              </a:r>
              <a:r>
                <a:rPr lang="en-US" altLang="zh-CN" sz="1200" dirty="0">
                  <a:solidFill>
                    <a:schemeClr val="bg1">
                      <a:lumMod val="50000"/>
                    </a:schemeClr>
                  </a:solidFill>
                </a:rPr>
                <a:t>from</a:t>
              </a:r>
              <a:r>
                <a:rPr lang="zh-CN" altLang="en-US" sz="1200" dirty="0">
                  <a:solidFill>
                    <a:schemeClr val="bg1">
                      <a:lumMod val="50000"/>
                    </a:schemeClr>
                  </a:solidFill>
                </a:rPr>
                <a:t> </a:t>
              </a:r>
              <a:r>
                <a:rPr lang="en-US" altLang="zh-CN" sz="1200" dirty="0">
                  <a:solidFill>
                    <a:schemeClr val="bg1">
                      <a:lumMod val="50000"/>
                    </a:schemeClr>
                  </a:solidFill>
                </a:rPr>
                <a:t>Monday</a:t>
              </a:r>
              <a:r>
                <a:rPr lang="zh-CN" altLang="en-US" sz="1200" dirty="0">
                  <a:solidFill>
                    <a:schemeClr val="bg1">
                      <a:lumMod val="50000"/>
                    </a:schemeClr>
                  </a:solidFill>
                </a:rPr>
                <a:t> </a:t>
              </a:r>
              <a:r>
                <a:rPr lang="en-US" altLang="zh-CN" sz="1200" dirty="0">
                  <a:solidFill>
                    <a:schemeClr val="bg1">
                      <a:lumMod val="50000"/>
                    </a:schemeClr>
                  </a:solidFill>
                </a:rPr>
                <a:t>to</a:t>
              </a:r>
              <a:r>
                <a:rPr lang="zh-CN" altLang="en-US" sz="1200" dirty="0">
                  <a:solidFill>
                    <a:schemeClr val="bg1">
                      <a:lumMod val="50000"/>
                    </a:schemeClr>
                  </a:solidFill>
                </a:rPr>
                <a:t> </a:t>
              </a:r>
              <a:r>
                <a:rPr lang="en-US" altLang="zh-CN" sz="1200" dirty="0">
                  <a:solidFill>
                    <a:schemeClr val="bg1">
                      <a:lumMod val="50000"/>
                    </a:schemeClr>
                  </a:solidFill>
                </a:rPr>
                <a:t>Friday,</a:t>
              </a:r>
              <a:r>
                <a:rPr lang="zh-CN" altLang="en-US" sz="1200" dirty="0">
                  <a:solidFill>
                    <a:schemeClr val="bg1">
                      <a:lumMod val="50000"/>
                    </a:schemeClr>
                  </a:solidFill>
                </a:rPr>
                <a:t> </a:t>
              </a:r>
              <a:r>
                <a:rPr lang="en-US" altLang="zh-CN" sz="1200" dirty="0">
                  <a:solidFill>
                    <a:schemeClr val="bg1">
                      <a:lumMod val="50000"/>
                    </a:schemeClr>
                  </a:solidFill>
                </a:rPr>
                <a:t>the</a:t>
              </a:r>
              <a:r>
                <a:rPr lang="zh-CN" altLang="en-US" sz="1200" dirty="0">
                  <a:solidFill>
                    <a:schemeClr val="bg1">
                      <a:lumMod val="50000"/>
                    </a:schemeClr>
                  </a:solidFill>
                </a:rPr>
                <a:t> </a:t>
              </a:r>
              <a:r>
                <a:rPr lang="en-US" altLang="zh-CN" sz="1200" dirty="0">
                  <a:solidFill>
                    <a:schemeClr val="bg1">
                      <a:lumMod val="50000"/>
                    </a:schemeClr>
                  </a:solidFill>
                </a:rPr>
                <a:t>count</a:t>
              </a:r>
              <a:r>
                <a:rPr lang="zh-CN" altLang="en-US" sz="1200" dirty="0">
                  <a:solidFill>
                    <a:schemeClr val="bg1">
                      <a:lumMod val="50000"/>
                    </a:schemeClr>
                  </a:solidFill>
                </a:rPr>
                <a:t> </a:t>
              </a:r>
              <a:r>
                <a:rPr lang="en-US" altLang="zh-CN" sz="1200" dirty="0">
                  <a:solidFill>
                    <a:schemeClr val="bg1">
                      <a:lumMod val="50000"/>
                    </a:schemeClr>
                  </a:solidFill>
                </a:rPr>
                <a:t>from</a:t>
              </a:r>
              <a:r>
                <a:rPr lang="zh-CN" altLang="en-US" sz="1200" dirty="0">
                  <a:solidFill>
                    <a:schemeClr val="bg1">
                      <a:lumMod val="50000"/>
                    </a:schemeClr>
                  </a:solidFill>
                </a:rPr>
                <a:t> </a:t>
              </a:r>
              <a:r>
                <a:rPr lang="en-US" altLang="zh-CN" sz="1200" dirty="0">
                  <a:solidFill>
                    <a:schemeClr val="bg1">
                      <a:lumMod val="50000"/>
                    </a:schemeClr>
                  </a:solidFill>
                </a:rPr>
                <a:t>5</a:t>
              </a:r>
              <a:r>
                <a:rPr lang="zh-CN" altLang="en-US" sz="1200" dirty="0">
                  <a:solidFill>
                    <a:schemeClr val="bg1">
                      <a:lumMod val="50000"/>
                    </a:schemeClr>
                  </a:solidFill>
                </a:rPr>
                <a:t> </a:t>
              </a:r>
              <a:r>
                <a:rPr lang="en-US" altLang="zh-CN" sz="1200" dirty="0">
                  <a:solidFill>
                    <a:schemeClr val="bg1">
                      <a:lumMod val="50000"/>
                    </a:schemeClr>
                  </a:solidFill>
                </a:rPr>
                <a:t>to</a:t>
              </a:r>
              <a:r>
                <a:rPr lang="zh-CN" altLang="en-US" sz="1200" dirty="0">
                  <a:solidFill>
                    <a:schemeClr val="bg1">
                      <a:lumMod val="50000"/>
                    </a:schemeClr>
                  </a:solidFill>
                </a:rPr>
                <a:t> </a:t>
              </a:r>
              <a:r>
                <a:rPr lang="en-US" altLang="zh-CN" sz="1200" dirty="0">
                  <a:solidFill>
                    <a:schemeClr val="bg1">
                      <a:lumMod val="50000"/>
                    </a:schemeClr>
                  </a:solidFill>
                </a:rPr>
                <a:t>10</a:t>
              </a:r>
              <a:r>
                <a:rPr lang="zh-CN" altLang="en-US" sz="1200" dirty="0">
                  <a:solidFill>
                    <a:schemeClr val="bg1">
                      <a:lumMod val="50000"/>
                    </a:schemeClr>
                  </a:solidFill>
                </a:rPr>
                <a:t> </a:t>
              </a:r>
              <a:r>
                <a:rPr lang="en-US" altLang="zh-CN" sz="1200" dirty="0">
                  <a:solidFill>
                    <a:schemeClr val="bg1">
                      <a:lumMod val="50000"/>
                    </a:schemeClr>
                  </a:solidFill>
                </a:rPr>
                <a:t>increase</a:t>
              </a:r>
              <a:r>
                <a:rPr lang="zh-CN" altLang="en-US" sz="1200" dirty="0">
                  <a:solidFill>
                    <a:schemeClr val="bg1">
                      <a:lumMod val="50000"/>
                    </a:schemeClr>
                  </a:solidFill>
                </a:rPr>
                <a:t> </a:t>
              </a:r>
              <a:r>
                <a:rPr lang="en-US" altLang="zh-CN" sz="1200" dirty="0">
                  <a:solidFill>
                    <a:schemeClr val="bg1">
                      <a:lumMod val="50000"/>
                    </a:schemeClr>
                  </a:solidFill>
                </a:rPr>
                <a:t>more</a:t>
              </a:r>
              <a:r>
                <a:rPr lang="zh-CN" altLang="en-US" sz="1200" dirty="0">
                  <a:solidFill>
                    <a:schemeClr val="bg1">
                      <a:lumMod val="50000"/>
                    </a:schemeClr>
                  </a:solidFill>
                </a:rPr>
                <a:t> </a:t>
              </a:r>
              <a:r>
                <a:rPr lang="en-US" altLang="zh-CN" sz="1200" dirty="0">
                  <a:solidFill>
                    <a:schemeClr val="bg1">
                      <a:lumMod val="50000"/>
                    </a:schemeClr>
                  </a:solidFill>
                </a:rPr>
                <a:t>dramatically</a:t>
              </a:r>
              <a:r>
                <a:rPr lang="zh-CN" altLang="en-US" sz="1200" dirty="0">
                  <a:solidFill>
                    <a:schemeClr val="bg1">
                      <a:lumMod val="50000"/>
                    </a:schemeClr>
                  </a:solidFill>
                </a:rPr>
                <a:t> </a:t>
              </a:r>
              <a:r>
                <a:rPr lang="en-US" altLang="zh-CN" sz="1200" dirty="0">
                  <a:solidFill>
                    <a:schemeClr val="bg1">
                      <a:lumMod val="50000"/>
                    </a:schemeClr>
                  </a:solidFill>
                </a:rPr>
                <a:t>and</a:t>
              </a:r>
              <a:r>
                <a:rPr lang="zh-CN" altLang="en-US" sz="1200" dirty="0">
                  <a:solidFill>
                    <a:schemeClr val="bg1">
                      <a:lumMod val="50000"/>
                    </a:schemeClr>
                  </a:solidFill>
                </a:rPr>
                <a:t> </a:t>
              </a:r>
              <a:r>
                <a:rPr lang="en-US" altLang="zh-CN" sz="1200" dirty="0">
                  <a:solidFill>
                    <a:schemeClr val="bg1">
                      <a:lumMod val="50000"/>
                    </a:schemeClr>
                  </a:solidFill>
                </a:rPr>
                <a:t>from</a:t>
              </a:r>
              <a:r>
                <a:rPr lang="zh-CN" altLang="en-US" sz="1200" dirty="0">
                  <a:solidFill>
                    <a:schemeClr val="bg1">
                      <a:lumMod val="50000"/>
                    </a:schemeClr>
                  </a:solidFill>
                </a:rPr>
                <a:t> </a:t>
              </a:r>
              <a:r>
                <a:rPr lang="en-US" altLang="zh-CN" sz="1200" dirty="0">
                  <a:solidFill>
                    <a:schemeClr val="bg1">
                      <a:lumMod val="50000"/>
                    </a:schemeClr>
                  </a:solidFill>
                </a:rPr>
                <a:t>19</a:t>
              </a:r>
              <a:r>
                <a:rPr lang="zh-CN" altLang="en-US" sz="1200" dirty="0">
                  <a:solidFill>
                    <a:schemeClr val="bg1">
                      <a:lumMod val="50000"/>
                    </a:schemeClr>
                  </a:solidFill>
                </a:rPr>
                <a:t> </a:t>
              </a:r>
              <a:r>
                <a:rPr lang="en-US" altLang="zh-CN" sz="1200" dirty="0">
                  <a:solidFill>
                    <a:schemeClr val="bg1">
                      <a:lumMod val="50000"/>
                    </a:schemeClr>
                  </a:solidFill>
                </a:rPr>
                <a:t>to</a:t>
              </a:r>
              <a:r>
                <a:rPr lang="zh-CN" altLang="en-US" sz="1200" dirty="0">
                  <a:solidFill>
                    <a:schemeClr val="bg1">
                      <a:lumMod val="50000"/>
                    </a:schemeClr>
                  </a:solidFill>
                </a:rPr>
                <a:t> </a:t>
              </a:r>
              <a:r>
                <a:rPr lang="en-US" altLang="zh-CN" sz="1200" dirty="0">
                  <a:solidFill>
                    <a:schemeClr val="bg1">
                      <a:lumMod val="50000"/>
                    </a:schemeClr>
                  </a:solidFill>
                </a:rPr>
                <a:t>24</a:t>
              </a:r>
              <a:r>
                <a:rPr lang="zh-CN" altLang="en-US" sz="1200" dirty="0">
                  <a:solidFill>
                    <a:schemeClr val="bg1">
                      <a:lumMod val="50000"/>
                    </a:schemeClr>
                  </a:solidFill>
                </a:rPr>
                <a:t> </a:t>
              </a:r>
              <a:r>
                <a:rPr lang="en-US" altLang="zh-CN" sz="1200" dirty="0">
                  <a:solidFill>
                    <a:schemeClr val="bg1">
                      <a:lumMod val="50000"/>
                    </a:schemeClr>
                  </a:solidFill>
                </a:rPr>
                <a:t>decrease</a:t>
              </a:r>
              <a:r>
                <a:rPr lang="zh-CN" altLang="en-US" sz="1200" dirty="0">
                  <a:solidFill>
                    <a:schemeClr val="bg1">
                      <a:lumMod val="50000"/>
                    </a:schemeClr>
                  </a:solidFill>
                </a:rPr>
                <a:t> </a:t>
              </a:r>
              <a:r>
                <a:rPr lang="en-US" altLang="zh-CN" sz="1200" dirty="0">
                  <a:solidFill>
                    <a:schemeClr val="bg1">
                      <a:lumMod val="50000"/>
                    </a:schemeClr>
                  </a:solidFill>
                </a:rPr>
                <a:t>more</a:t>
              </a:r>
              <a:r>
                <a:rPr lang="zh-CN" altLang="en-US" sz="1200" dirty="0">
                  <a:solidFill>
                    <a:schemeClr val="bg1">
                      <a:lumMod val="50000"/>
                    </a:schemeClr>
                  </a:solidFill>
                </a:rPr>
                <a:t> </a:t>
              </a:r>
              <a:r>
                <a:rPr lang="en-US" altLang="zh-CN" sz="1200" dirty="0">
                  <a:solidFill>
                    <a:schemeClr val="bg1">
                      <a:lumMod val="50000"/>
                    </a:schemeClr>
                  </a:solidFill>
                </a:rPr>
                <a:t>quickly.</a:t>
              </a:r>
              <a:endParaRPr lang="en-US" altLang="ko-KR" sz="1200" dirty="0">
                <a:solidFill>
                  <a:schemeClr val="bg1">
                    <a:lumMod val="50000"/>
                  </a:schemeClr>
                </a:solidFill>
                <a:latin typeface="Roboto condensed"/>
                <a:cs typeface="Roboto condensed"/>
              </a:endParaRPr>
            </a:p>
          </p:txBody>
        </p:sp>
        <p:sp>
          <p:nvSpPr>
            <p:cNvPr id="39" name="텍스트 개체 틀 2"/>
            <p:cNvSpPr txBox="1">
              <a:spLocks/>
            </p:cNvSpPr>
            <p:nvPr/>
          </p:nvSpPr>
          <p:spPr>
            <a:xfrm>
              <a:off x="4826000" y="920370"/>
              <a:ext cx="3247467" cy="314465"/>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zh-CN" sz="1600" dirty="0">
                  <a:solidFill>
                    <a:schemeClr val="tx1">
                      <a:lumMod val="65000"/>
                      <a:lumOff val="35000"/>
                    </a:schemeClr>
                  </a:solidFill>
                  <a:latin typeface="Roboto condensed"/>
                  <a:cs typeface="Roboto condensed"/>
                </a:rPr>
                <a:t>Count</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of</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pickups</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by</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weekday</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and</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weekends</a:t>
              </a:r>
              <a:endParaRPr lang="en-US" altLang="ko-KR" sz="1600" dirty="0">
                <a:solidFill>
                  <a:schemeClr val="tx1">
                    <a:lumMod val="65000"/>
                    <a:lumOff val="35000"/>
                  </a:schemeClr>
                </a:solidFill>
                <a:latin typeface="Roboto condensed"/>
                <a:cs typeface="Roboto condensed"/>
              </a:endParaRPr>
            </a:p>
          </p:txBody>
        </p:sp>
      </p:grpSp>
      <p:pic>
        <p:nvPicPr>
          <p:cNvPr id="2" name="Picture 1">
            <a:extLst>
              <a:ext uri="{FF2B5EF4-FFF2-40B4-BE49-F238E27FC236}">
                <a16:creationId xmlns:a16="http://schemas.microsoft.com/office/drawing/2014/main" id="{4C028C0D-3D12-2940-A9F0-7CAE4DDB6C88}"/>
              </a:ext>
            </a:extLst>
          </p:cNvPr>
          <p:cNvPicPr>
            <a:picLocks noChangeAspect="1"/>
          </p:cNvPicPr>
          <p:nvPr/>
        </p:nvPicPr>
        <p:blipFill>
          <a:blip r:embed="rId2"/>
          <a:stretch>
            <a:fillRect/>
          </a:stretch>
        </p:blipFill>
        <p:spPr>
          <a:xfrm>
            <a:off x="267842" y="811759"/>
            <a:ext cx="7041540" cy="5742432"/>
          </a:xfrm>
          <a:prstGeom prst="rect">
            <a:avLst/>
          </a:prstGeom>
        </p:spPr>
      </p:pic>
    </p:spTree>
    <p:extLst>
      <p:ext uri="{BB962C8B-B14F-4D97-AF65-F5344CB8AC3E}">
        <p14:creationId xmlns:p14="http://schemas.microsoft.com/office/powerpoint/2010/main" val="2291468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Rounded Rectangle 12"/>
          <p:cNvSpPr/>
          <p:nvPr/>
        </p:nvSpPr>
        <p:spPr>
          <a:xfrm>
            <a:off x="6778654" y="1367606"/>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9" name="Group 14"/>
          <p:cNvGrpSpPr/>
          <p:nvPr/>
        </p:nvGrpSpPr>
        <p:grpSpPr>
          <a:xfrm>
            <a:off x="6921690" y="1555976"/>
            <a:ext cx="249029" cy="157960"/>
            <a:chOff x="6351" y="0"/>
            <a:chExt cx="490538" cy="311150"/>
          </a:xfrm>
          <a:solidFill>
            <a:schemeClr val="bg1"/>
          </a:solidFill>
        </p:grpSpPr>
        <p:sp>
          <p:nvSpPr>
            <p:cNvPr id="10" name="Freeform 144"/>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1" name="Freeform 145"/>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2" name="Freeform 146"/>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grpSp>
        <p:nvGrpSpPr>
          <p:cNvPr id="13" name="Group 31"/>
          <p:cNvGrpSpPr/>
          <p:nvPr/>
        </p:nvGrpSpPr>
        <p:grpSpPr>
          <a:xfrm>
            <a:off x="7429603" y="1350360"/>
            <a:ext cx="4073425" cy="943504"/>
            <a:chOff x="4826000" y="920370"/>
            <a:chExt cx="3055069" cy="707628"/>
          </a:xfrm>
        </p:grpSpPr>
        <p:sp>
          <p:nvSpPr>
            <p:cNvPr id="14" name="텍스트 개체 틀 2"/>
            <p:cNvSpPr txBox="1">
              <a:spLocks/>
            </p:cNvSpPr>
            <p:nvPr/>
          </p:nvSpPr>
          <p:spPr>
            <a:xfrm>
              <a:off x="4826000" y="1184741"/>
              <a:ext cx="3055069" cy="443257"/>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sz="1200" dirty="0">
                  <a:solidFill>
                    <a:schemeClr val="bg1">
                      <a:lumMod val="50000"/>
                    </a:schemeClr>
                  </a:solidFill>
                </a:rPr>
                <a:t>estimation to show how the demand for taxi trips vary throughout the week and over the course of the day.</a:t>
              </a:r>
              <a:endParaRPr lang="en-US" altLang="ko-KR" sz="1200" dirty="0">
                <a:solidFill>
                  <a:schemeClr val="bg1">
                    <a:lumMod val="50000"/>
                  </a:schemeClr>
                </a:solidFill>
                <a:latin typeface="Roboto condensed"/>
                <a:cs typeface="Roboto condensed"/>
              </a:endParaRPr>
            </a:p>
          </p:txBody>
        </p:sp>
        <p:sp>
          <p:nvSpPr>
            <p:cNvPr id="15" name="텍스트 개체 틀 2"/>
            <p:cNvSpPr txBox="1">
              <a:spLocks/>
            </p:cNvSpPr>
            <p:nvPr/>
          </p:nvSpPr>
          <p:spPr>
            <a:xfrm>
              <a:off x="4826000" y="920370"/>
              <a:ext cx="3055069" cy="314465"/>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zh-CN" sz="1600" dirty="0">
                  <a:solidFill>
                    <a:schemeClr val="tx1">
                      <a:lumMod val="65000"/>
                      <a:lumOff val="35000"/>
                    </a:schemeClr>
                  </a:solidFill>
                  <a:latin typeface="Roboto condensed"/>
                  <a:cs typeface="Roboto condensed"/>
                </a:rPr>
                <a:t>Heatmap</a:t>
              </a:r>
              <a:r>
                <a:rPr lang="zh-CN" altLang="en-US" sz="1600" dirty="0">
                  <a:solidFill>
                    <a:schemeClr val="tx1">
                      <a:lumMod val="65000"/>
                      <a:lumOff val="35000"/>
                    </a:schemeClr>
                  </a:solidFill>
                  <a:latin typeface="Roboto condensed"/>
                  <a:cs typeface="Roboto condensed"/>
                </a:rPr>
                <a:t> </a:t>
              </a:r>
              <a:r>
                <a:rPr lang="en-US" altLang="zh-CN" sz="1600" dirty="0">
                  <a:solidFill>
                    <a:schemeClr val="tx1">
                      <a:lumMod val="65000"/>
                      <a:lumOff val="35000"/>
                    </a:schemeClr>
                  </a:solidFill>
                  <a:latin typeface="Roboto condensed"/>
                  <a:cs typeface="Roboto condensed"/>
                </a:rPr>
                <a:t>purpose</a:t>
              </a:r>
              <a:endParaRPr lang="en-US" altLang="ko-KR" sz="1600" dirty="0">
                <a:solidFill>
                  <a:schemeClr val="tx1">
                    <a:lumMod val="65000"/>
                    <a:lumOff val="35000"/>
                  </a:schemeClr>
                </a:solidFill>
                <a:latin typeface="Roboto condensed"/>
                <a:cs typeface="Roboto condensed"/>
              </a:endParaRPr>
            </a:p>
          </p:txBody>
        </p:sp>
      </p:grpSp>
      <p:sp>
        <p:nvSpPr>
          <p:cNvPr id="16" name="Rounded Rectangle 11"/>
          <p:cNvSpPr/>
          <p:nvPr/>
        </p:nvSpPr>
        <p:spPr>
          <a:xfrm>
            <a:off x="6778654" y="2818922"/>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17" name="Group 18"/>
          <p:cNvGrpSpPr/>
          <p:nvPr/>
        </p:nvGrpSpPr>
        <p:grpSpPr>
          <a:xfrm>
            <a:off x="6926348" y="2964840"/>
            <a:ext cx="231708" cy="231708"/>
            <a:chOff x="6350" y="4763"/>
            <a:chExt cx="492125" cy="492125"/>
          </a:xfrm>
          <a:solidFill>
            <a:schemeClr val="bg1"/>
          </a:solidFill>
        </p:grpSpPr>
        <p:sp>
          <p:nvSpPr>
            <p:cNvPr id="18"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9"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20"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grpSp>
        <p:nvGrpSpPr>
          <p:cNvPr id="21" name="Group 35"/>
          <p:cNvGrpSpPr/>
          <p:nvPr/>
        </p:nvGrpSpPr>
        <p:grpSpPr>
          <a:xfrm>
            <a:off x="7461447" y="2450777"/>
            <a:ext cx="4523051" cy="1402631"/>
            <a:chOff x="4826000" y="920370"/>
            <a:chExt cx="3055069" cy="662542"/>
          </a:xfrm>
        </p:grpSpPr>
        <p:sp>
          <p:nvSpPr>
            <p:cNvPr id="22" name="텍스트 개체 틀 2"/>
            <p:cNvSpPr txBox="1">
              <a:spLocks/>
            </p:cNvSpPr>
            <p:nvPr/>
          </p:nvSpPr>
          <p:spPr>
            <a:xfrm>
              <a:off x="4826000" y="1059467"/>
              <a:ext cx="3055069" cy="523445"/>
            </a:xfrm>
            <a:prstGeom prst="rect">
              <a:avLst/>
            </a:prstGeom>
          </p:spPr>
          <p:txBody>
            <a:bodyPr vert="horz" lIns="121920" tIns="60960" rIns="121920" bIns="60960" rtlCol="0" anchor="t">
              <a:noAutofit/>
            </a:bodyPr>
            <a:lstStyle>
              <a:defPPr>
                <a:defRPr lang="en-US"/>
              </a:defPPr>
              <a:lvl1pPr indent="0" defTabSz="457200">
                <a:lnSpc>
                  <a:spcPct val="120000"/>
                </a:lnSpc>
                <a:spcBef>
                  <a:spcPct val="20000"/>
                </a:spcBef>
                <a:buFont typeface="Arial"/>
                <a:buNone/>
                <a:defRPr sz="1200" baseline="0">
                  <a:solidFill>
                    <a:schemeClr val="bg1">
                      <a:lumMod val="50000"/>
                    </a:schemeClr>
                  </a:solidFill>
                  <a:cs typeface="Rockwell"/>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sz="1100" dirty="0"/>
                <a:t>Weekdays have a notic</a:t>
              </a:r>
              <a:r>
                <a:rPr lang="en-US" altLang="zh-CN" sz="1100" dirty="0"/>
                <a:t>ea</a:t>
              </a:r>
              <a:r>
                <a:rPr lang="en-US" sz="1100" dirty="0"/>
                <a:t>ble pattern which reflect typical work schedules (9 am to 5 pm) and lifestyles of New Yorkers.</a:t>
              </a:r>
              <a:r>
                <a:rPr lang="zh-CN" altLang="en-US" sz="1100" dirty="0"/>
                <a:t> </a:t>
              </a:r>
              <a:r>
                <a:rPr lang="en-US" sz="1100" dirty="0"/>
                <a:t>The demand for trips start picking up at 6 am</a:t>
              </a:r>
              <a:r>
                <a:rPr lang="zh-CN" altLang="en-US" sz="1100" dirty="0"/>
                <a:t> </a:t>
              </a:r>
              <a:r>
                <a:rPr lang="en-US" altLang="zh-CN" sz="1100" dirty="0"/>
                <a:t>and</a:t>
              </a:r>
              <a:r>
                <a:rPr lang="zh-CN" altLang="en-US" sz="1100" dirty="0"/>
                <a:t> </a:t>
              </a:r>
              <a:r>
                <a:rPr lang="en-US" sz="1100" dirty="0"/>
                <a:t>here is a small peak in demand around the start of the work day (9 am)</a:t>
              </a:r>
              <a:r>
                <a:rPr lang="en-US" altLang="zh-CN" sz="1100" dirty="0"/>
                <a:t>.</a:t>
              </a:r>
              <a:r>
                <a:rPr lang="zh-CN" altLang="en-US" sz="1100" dirty="0"/>
                <a:t> </a:t>
              </a:r>
              <a:r>
                <a:rPr lang="en-US" altLang="zh-CN" sz="1100" dirty="0"/>
                <a:t>Then</a:t>
              </a:r>
              <a:r>
                <a:rPr lang="zh-CN" altLang="en-US" sz="1100" dirty="0"/>
                <a:t> </a:t>
              </a:r>
              <a:r>
                <a:rPr lang="en-US" altLang="zh-CN" sz="1100" dirty="0"/>
                <a:t>there</a:t>
              </a:r>
              <a:r>
                <a:rPr lang="zh-CN" altLang="en-US" sz="1100" dirty="0"/>
                <a:t> </a:t>
              </a:r>
              <a:r>
                <a:rPr lang="en-US" altLang="zh-CN" sz="1100" dirty="0"/>
                <a:t>is</a:t>
              </a:r>
              <a:r>
                <a:rPr lang="zh-CN" altLang="en-US" sz="1100" dirty="0"/>
                <a:t> </a:t>
              </a:r>
              <a:r>
                <a:rPr lang="en-US" altLang="zh-CN" sz="1100" dirty="0"/>
                <a:t>a</a:t>
              </a:r>
              <a:r>
                <a:rPr lang="zh-CN" altLang="en-US" sz="1100" dirty="0"/>
                <a:t> </a:t>
              </a:r>
              <a:r>
                <a:rPr lang="en-US" altLang="zh-CN" sz="1100" dirty="0"/>
                <a:t>c</a:t>
              </a:r>
              <a:r>
                <a:rPr lang="en-US" sz="1100" dirty="0"/>
                <a:t>onstant demand th</a:t>
              </a:r>
              <a:r>
                <a:rPr lang="en-US" altLang="zh-CN" sz="1100" dirty="0"/>
                <a:t>r</a:t>
              </a:r>
              <a:r>
                <a:rPr lang="en-US" sz="1100" dirty="0"/>
                <a:t>oughout most of the day</a:t>
              </a:r>
              <a:r>
                <a:rPr lang="en-US" altLang="zh-CN" sz="1100" dirty="0"/>
                <a:t>.</a:t>
              </a:r>
              <a:r>
                <a:rPr lang="zh-CN" altLang="en-US" sz="1100" dirty="0"/>
                <a:t> </a:t>
              </a:r>
              <a:r>
                <a:rPr lang="en-US" sz="1100" dirty="0"/>
                <a:t>The demand tends to increase after 5 (after work)</a:t>
              </a:r>
              <a:r>
                <a:rPr lang="zh-CN" altLang="en-US" sz="1100" dirty="0"/>
                <a:t> </a:t>
              </a:r>
              <a:r>
                <a:rPr lang="en-US" altLang="zh-CN" sz="1100" dirty="0"/>
                <a:t>and</a:t>
              </a:r>
              <a:r>
                <a:rPr lang="zh-CN" altLang="en-US" sz="1100" dirty="0"/>
                <a:t> </a:t>
              </a:r>
              <a:r>
                <a:rPr lang="en-US" altLang="zh-CN" sz="1100" dirty="0"/>
                <a:t>t</a:t>
              </a:r>
              <a:r>
                <a:rPr lang="en-US" sz="1100" dirty="0"/>
                <a:t>he pm peak spans several hours and continues th</a:t>
              </a:r>
              <a:r>
                <a:rPr lang="en-US" altLang="zh-CN" sz="1100" dirty="0"/>
                <a:t>r</a:t>
              </a:r>
              <a:r>
                <a:rPr lang="en-US" sz="1100" dirty="0"/>
                <a:t>oughout the night</a:t>
              </a:r>
              <a:r>
                <a:rPr lang="en-US" altLang="zh-CN" sz="1100" dirty="0"/>
                <a:t>.</a:t>
              </a:r>
              <a:endParaRPr lang="en-US" sz="1100" dirty="0"/>
            </a:p>
          </p:txBody>
        </p:sp>
        <p:sp>
          <p:nvSpPr>
            <p:cNvPr id="23" name="텍스트 개체 틀 2"/>
            <p:cNvSpPr txBox="1">
              <a:spLocks/>
            </p:cNvSpPr>
            <p:nvPr/>
          </p:nvSpPr>
          <p:spPr>
            <a:xfrm>
              <a:off x="4826000" y="920370"/>
              <a:ext cx="3055069" cy="314465"/>
            </a:xfrm>
            <a:prstGeom prst="rect">
              <a:avLst/>
            </a:prstGeom>
          </p:spPr>
          <p:txBody>
            <a:bodyPr vert="horz" lIns="121920" tIns="60960" rIns="121920" bIns="60960" rtlCol="0" anchor="t">
              <a:noAutofit/>
            </a:bodyPr>
            <a:lstStyle>
              <a:defPPr>
                <a:defRPr lang="en-US"/>
              </a:defPPr>
              <a:lvl1pPr indent="0" defTabSz="457200">
                <a:lnSpc>
                  <a:spcPct val="120000"/>
                </a:lnSpc>
                <a:spcBef>
                  <a:spcPct val="20000"/>
                </a:spcBef>
                <a:buFont typeface="Arial"/>
                <a:buNone/>
                <a:defRPr sz="1600" baseline="0">
                  <a:solidFill>
                    <a:schemeClr val="tx1">
                      <a:lumMod val="65000"/>
                      <a:lumOff val="35000"/>
                    </a:schemeClr>
                  </a:solidFill>
                  <a:latin typeface="Roboto condensed"/>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a:t>Weekday</a:t>
              </a:r>
              <a:endParaRPr lang="en-US" altLang="ko-KR" dirty="0"/>
            </a:p>
          </p:txBody>
        </p:sp>
      </p:grpSp>
      <p:sp>
        <p:nvSpPr>
          <p:cNvPr id="24" name="Rounded Rectangle 10"/>
          <p:cNvSpPr/>
          <p:nvPr/>
        </p:nvSpPr>
        <p:spPr>
          <a:xfrm>
            <a:off x="6778654" y="5391019"/>
            <a:ext cx="535099" cy="535099"/>
          </a:xfrm>
          <a:prstGeom prst="roundRect">
            <a:avLst>
              <a:gd name="adj" fmla="val 50000"/>
            </a:avLst>
          </a:prstGeom>
          <a:solidFill>
            <a:srgbClr val="ED657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25" name="Freeform 53"/>
          <p:cNvSpPr>
            <a:spLocks noEditPoints="1"/>
          </p:cNvSpPr>
          <p:nvPr/>
        </p:nvSpPr>
        <p:spPr bwMode="auto">
          <a:xfrm>
            <a:off x="6959674" y="5550082"/>
            <a:ext cx="194611" cy="216975"/>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latin typeface="Roboto condensed"/>
              <a:cs typeface="Roboto condensed"/>
            </a:endParaRPr>
          </a:p>
        </p:txBody>
      </p:sp>
      <p:grpSp>
        <p:nvGrpSpPr>
          <p:cNvPr id="26" name="Group 38"/>
          <p:cNvGrpSpPr/>
          <p:nvPr/>
        </p:nvGrpSpPr>
        <p:grpSpPr>
          <a:xfrm>
            <a:off x="7494774" y="5391019"/>
            <a:ext cx="4523052" cy="1276521"/>
            <a:chOff x="4826000" y="920370"/>
            <a:chExt cx="3392289" cy="957391"/>
          </a:xfrm>
        </p:grpSpPr>
        <p:sp>
          <p:nvSpPr>
            <p:cNvPr id="27" name="텍스트 개체 틀 2"/>
            <p:cNvSpPr txBox="1">
              <a:spLocks/>
            </p:cNvSpPr>
            <p:nvPr/>
          </p:nvSpPr>
          <p:spPr>
            <a:xfrm>
              <a:off x="4826000" y="1184741"/>
              <a:ext cx="3392289" cy="693020"/>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r>
                <a:rPr lang="en-US" sz="1200" dirty="0">
                  <a:solidFill>
                    <a:schemeClr val="bg1">
                      <a:lumMod val="50000"/>
                    </a:schemeClr>
                  </a:solidFill>
                </a:rPr>
                <a:t>Weekends </a:t>
              </a:r>
              <a:r>
                <a:rPr lang="en-US" altLang="zh-CN" sz="1200" dirty="0">
                  <a:solidFill>
                    <a:schemeClr val="bg1">
                      <a:lumMod val="50000"/>
                    </a:schemeClr>
                  </a:solidFill>
                </a:rPr>
                <a:t>trend</a:t>
              </a:r>
              <a:r>
                <a:rPr lang="zh-CN" altLang="en-US" sz="1200" dirty="0">
                  <a:solidFill>
                    <a:schemeClr val="bg1">
                      <a:lumMod val="50000"/>
                    </a:schemeClr>
                  </a:solidFill>
                </a:rPr>
                <a:t> </a:t>
              </a:r>
              <a:r>
                <a:rPr lang="en-US" altLang="zh-CN" sz="1200" dirty="0">
                  <a:solidFill>
                    <a:schemeClr val="bg1">
                      <a:lumMod val="50000"/>
                    </a:schemeClr>
                  </a:solidFill>
                </a:rPr>
                <a:t>is</a:t>
              </a:r>
              <a:r>
                <a:rPr lang="en-US" sz="1200" dirty="0">
                  <a:solidFill>
                    <a:schemeClr val="bg1">
                      <a:lumMod val="50000"/>
                    </a:schemeClr>
                  </a:solidFill>
                </a:rPr>
                <a:t> different from weekdays.</a:t>
              </a:r>
              <a:r>
                <a:rPr lang="zh-CN" altLang="en-US" sz="1200" dirty="0">
                  <a:solidFill>
                    <a:schemeClr val="bg1">
                      <a:lumMod val="50000"/>
                    </a:schemeClr>
                  </a:solidFill>
                </a:rPr>
                <a:t> </a:t>
              </a:r>
              <a:r>
                <a:rPr lang="en-US" sz="1200" dirty="0">
                  <a:solidFill>
                    <a:schemeClr val="bg1">
                      <a:lumMod val="50000"/>
                    </a:schemeClr>
                  </a:solidFill>
                </a:rPr>
                <a:t>The morning rush hour peak is absent</a:t>
              </a:r>
              <a:r>
                <a:rPr lang="en-US" altLang="zh-CN" sz="1200" dirty="0">
                  <a:solidFill>
                    <a:schemeClr val="bg1">
                      <a:lumMod val="50000"/>
                    </a:schemeClr>
                  </a:solidFill>
                </a:rPr>
                <a:t>,</a:t>
              </a:r>
              <a:r>
                <a:rPr lang="zh-CN" altLang="en-US" sz="1200" dirty="0">
                  <a:solidFill>
                    <a:schemeClr val="bg1">
                      <a:lumMod val="50000"/>
                    </a:schemeClr>
                  </a:solidFill>
                </a:rPr>
                <a:t> </a:t>
              </a:r>
              <a:r>
                <a:rPr lang="en-US" altLang="zh-CN" sz="1200" dirty="0">
                  <a:solidFill>
                    <a:schemeClr val="bg1">
                      <a:lumMod val="50000"/>
                    </a:schemeClr>
                  </a:solidFill>
                </a:rPr>
                <a:t>and</a:t>
              </a:r>
              <a:r>
                <a:rPr lang="zh-CN" altLang="en-US" sz="1200" dirty="0">
                  <a:solidFill>
                    <a:schemeClr val="bg1">
                      <a:lumMod val="50000"/>
                    </a:schemeClr>
                  </a:solidFill>
                </a:rPr>
                <a:t> </a:t>
              </a:r>
              <a:r>
                <a:rPr lang="en-US" sz="1200" dirty="0">
                  <a:solidFill>
                    <a:schemeClr val="bg1">
                      <a:lumMod val="50000"/>
                    </a:schemeClr>
                  </a:solidFill>
                </a:rPr>
                <a:t>New Yorkers tend to stay out latest on Saturday night and Sunday morning</a:t>
              </a:r>
              <a:r>
                <a:rPr lang="en-US" altLang="zh-CN" sz="1200" dirty="0">
                  <a:solidFill>
                    <a:schemeClr val="bg1">
                      <a:lumMod val="50000"/>
                    </a:schemeClr>
                  </a:solidFill>
                </a:rPr>
                <a:t>.</a:t>
              </a:r>
              <a:r>
                <a:rPr lang="zh-CN" altLang="en-US" sz="1200" dirty="0">
                  <a:solidFill>
                    <a:schemeClr val="bg1">
                      <a:lumMod val="50000"/>
                    </a:schemeClr>
                  </a:solidFill>
                </a:rPr>
                <a:t> </a:t>
              </a:r>
              <a:r>
                <a:rPr lang="en-US" altLang="zh-CN" sz="1200" dirty="0">
                  <a:solidFill>
                    <a:schemeClr val="bg1">
                      <a:lumMod val="50000"/>
                    </a:schemeClr>
                  </a:solidFill>
                </a:rPr>
                <a:t>Besides,</a:t>
              </a:r>
              <a:r>
                <a:rPr lang="zh-CN" altLang="en-US" sz="1200" dirty="0">
                  <a:solidFill>
                    <a:schemeClr val="bg1">
                      <a:lumMod val="50000"/>
                    </a:schemeClr>
                  </a:solidFill>
                </a:rPr>
                <a:t> </a:t>
              </a:r>
              <a:r>
                <a:rPr lang="en-US" altLang="zh-CN" sz="1200" dirty="0">
                  <a:solidFill>
                    <a:schemeClr val="bg1">
                      <a:lumMod val="50000"/>
                    </a:schemeClr>
                  </a:solidFill>
                </a:rPr>
                <a:t>o</a:t>
              </a:r>
              <a:r>
                <a:rPr lang="en-US" sz="1200" dirty="0">
                  <a:solidFill>
                    <a:schemeClr val="bg1">
                      <a:lumMod val="50000"/>
                    </a:schemeClr>
                  </a:solidFill>
                </a:rPr>
                <a:t>verall daily demand is lowest on Sunday and is missing a night crowd</a:t>
              </a:r>
              <a:r>
                <a:rPr lang="en-US" altLang="zh-CN" sz="1200" dirty="0">
                  <a:solidFill>
                    <a:schemeClr val="bg1">
                      <a:lumMod val="50000"/>
                    </a:schemeClr>
                  </a:solidFill>
                </a:rPr>
                <a:t>.</a:t>
              </a:r>
              <a:endParaRPr lang="en-US" sz="1200" dirty="0">
                <a:solidFill>
                  <a:schemeClr val="bg1">
                    <a:lumMod val="50000"/>
                  </a:schemeClr>
                </a:solidFill>
              </a:endParaRPr>
            </a:p>
          </p:txBody>
        </p:sp>
        <p:sp>
          <p:nvSpPr>
            <p:cNvPr id="28" name="텍스트 개체 틀 2"/>
            <p:cNvSpPr txBox="1">
              <a:spLocks/>
            </p:cNvSpPr>
            <p:nvPr/>
          </p:nvSpPr>
          <p:spPr>
            <a:xfrm>
              <a:off x="4826000" y="920370"/>
              <a:ext cx="3055069" cy="314465"/>
            </a:xfrm>
            <a:prstGeom prst="rect">
              <a:avLst/>
            </a:prstGeom>
          </p:spPr>
          <p:txBody>
            <a:bodyPr vert="horz" lIns="121920" tIns="60960" rIns="121920" bIns="60960" rtlCol="0" anchor="t">
              <a:noAutofit/>
            </a:bodyPr>
            <a:lstStyle>
              <a:defPPr>
                <a:defRPr lang="en-US"/>
              </a:defPPr>
              <a:lvl1pPr indent="0" defTabSz="457200">
                <a:lnSpc>
                  <a:spcPct val="120000"/>
                </a:lnSpc>
                <a:spcBef>
                  <a:spcPct val="20000"/>
                </a:spcBef>
                <a:buFont typeface="Arial"/>
                <a:buNone/>
                <a:defRPr sz="1600" baseline="0">
                  <a:solidFill>
                    <a:schemeClr val="tx1">
                      <a:lumMod val="65000"/>
                      <a:lumOff val="35000"/>
                    </a:schemeClr>
                  </a:solidFill>
                  <a:latin typeface="Roboto condensed"/>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dirty="0"/>
                <a:t>Weekend</a:t>
              </a:r>
              <a:endParaRPr lang="en-US" altLang="ko-KR" dirty="0"/>
            </a:p>
          </p:txBody>
        </p:sp>
      </p:grpSp>
      <p:sp>
        <p:nvSpPr>
          <p:cNvPr id="37" name="矩形 5">
            <a:extLst>
              <a:ext uri="{FF2B5EF4-FFF2-40B4-BE49-F238E27FC236}">
                <a16:creationId xmlns:a16="http://schemas.microsoft.com/office/drawing/2014/main" id="{8C709FF2-D729-1748-A764-2923BCC6B8ED}"/>
              </a:ext>
            </a:extLst>
          </p:cNvPr>
          <p:cNvSpPr/>
          <p:nvPr/>
        </p:nvSpPr>
        <p:spPr>
          <a:xfrm>
            <a:off x="237066" y="25025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PART TWO</a:t>
            </a:r>
            <a:endParaRPr lang="zh-CN" altLang="en-US" sz="2400" dirty="0"/>
          </a:p>
        </p:txBody>
      </p:sp>
      <p:sp>
        <p:nvSpPr>
          <p:cNvPr id="38" name="文本框 3">
            <a:extLst>
              <a:ext uri="{FF2B5EF4-FFF2-40B4-BE49-F238E27FC236}">
                <a16:creationId xmlns:a16="http://schemas.microsoft.com/office/drawing/2014/main" id="{F881F9C7-3CD3-AF48-84CF-BFA65BF50AAF}"/>
              </a:ext>
            </a:extLst>
          </p:cNvPr>
          <p:cNvSpPr txBox="1"/>
          <p:nvPr/>
        </p:nvSpPr>
        <p:spPr>
          <a:xfrm>
            <a:off x="2226736" y="190460"/>
            <a:ext cx="6053664" cy="502766"/>
          </a:xfrm>
          <a:prstGeom prst="rect">
            <a:avLst/>
          </a:prstGeom>
          <a:noFill/>
        </p:spPr>
        <p:txBody>
          <a:bodyPr wrap="square" rtlCol="0">
            <a:spAutoFit/>
          </a:bodyPr>
          <a:lstStyle/>
          <a:p>
            <a:r>
              <a:rPr lang="en-US" altLang="zh-CN" sz="2667" dirty="0">
                <a:solidFill>
                  <a:srgbClr val="183A5D"/>
                </a:solidFill>
                <a:latin typeface="微软雅黑" panose="020B0503020204020204" pitchFamily="34" charset="-122"/>
                <a:ea typeface="微软雅黑" panose="020B0503020204020204" pitchFamily="34" charset="-122"/>
              </a:rPr>
              <a:t>Exploratory</a:t>
            </a:r>
            <a:r>
              <a:rPr lang="zh-CN" altLang="en-US" sz="2667">
                <a:solidFill>
                  <a:srgbClr val="183A5D"/>
                </a:solidFill>
                <a:latin typeface="微软雅黑" panose="020B0503020204020204" pitchFamily="34" charset="-122"/>
                <a:ea typeface="微软雅黑" panose="020B0503020204020204" pitchFamily="34" charset="-122"/>
              </a:rPr>
              <a:t> </a:t>
            </a:r>
            <a:r>
              <a:rPr lang="en-US" altLang="zh-CN" sz="2667">
                <a:solidFill>
                  <a:srgbClr val="183A5D"/>
                </a:solidFill>
                <a:latin typeface="微软雅黑" panose="020B0503020204020204" pitchFamily="34" charset="-122"/>
                <a:ea typeface="微软雅黑" panose="020B0503020204020204" pitchFamily="34" charset="-122"/>
              </a:rPr>
              <a:t>Data</a:t>
            </a:r>
            <a:r>
              <a:rPr lang="zh-CN" altLang="en-US" sz="2667">
                <a:solidFill>
                  <a:srgbClr val="183A5D"/>
                </a:solidFill>
                <a:latin typeface="微软雅黑" panose="020B0503020204020204" pitchFamily="34" charset="-122"/>
                <a:ea typeface="微软雅黑" panose="020B0503020204020204" pitchFamily="34" charset="-122"/>
              </a:rPr>
              <a:t> </a:t>
            </a:r>
            <a:r>
              <a:rPr lang="en-US" altLang="zh-CN" sz="2667">
                <a:solidFill>
                  <a:srgbClr val="183A5D"/>
                </a:solidFill>
                <a:latin typeface="微软雅黑" panose="020B0503020204020204" pitchFamily="34" charset="-122"/>
                <a:ea typeface="微软雅黑" panose="020B0503020204020204" pitchFamily="34" charset="-122"/>
              </a:rPr>
              <a:t>Analysis</a:t>
            </a:r>
            <a:endParaRPr lang="zh-CN" altLang="en-US" sz="2667" dirty="0">
              <a:solidFill>
                <a:srgbClr val="183A5D"/>
              </a:solidFill>
              <a:latin typeface="微软雅黑" panose="020B0503020204020204" pitchFamily="34" charset="-122"/>
              <a:ea typeface="微软雅黑" panose="020B0503020204020204" pitchFamily="34" charset="-122"/>
            </a:endParaRPr>
          </a:p>
        </p:txBody>
      </p:sp>
      <p:pic>
        <p:nvPicPr>
          <p:cNvPr id="2" name="Picture 1">
            <a:extLst>
              <a:ext uri="{FF2B5EF4-FFF2-40B4-BE49-F238E27FC236}">
                <a16:creationId xmlns:a16="http://schemas.microsoft.com/office/drawing/2014/main" id="{80A378F1-4DC9-3B49-8867-825CFB5EE388}"/>
              </a:ext>
            </a:extLst>
          </p:cNvPr>
          <p:cNvPicPr>
            <a:picLocks noChangeAspect="1"/>
          </p:cNvPicPr>
          <p:nvPr/>
        </p:nvPicPr>
        <p:blipFill>
          <a:blip r:embed="rId2"/>
          <a:stretch>
            <a:fillRect/>
          </a:stretch>
        </p:blipFill>
        <p:spPr>
          <a:xfrm>
            <a:off x="159686" y="740192"/>
            <a:ext cx="6331087" cy="3087294"/>
          </a:xfrm>
          <a:prstGeom prst="rect">
            <a:avLst/>
          </a:prstGeom>
        </p:spPr>
      </p:pic>
      <p:pic>
        <p:nvPicPr>
          <p:cNvPr id="3" name="Picture 2">
            <a:extLst>
              <a:ext uri="{FF2B5EF4-FFF2-40B4-BE49-F238E27FC236}">
                <a16:creationId xmlns:a16="http://schemas.microsoft.com/office/drawing/2014/main" id="{1D229651-82D6-AF46-A747-E2A3937AB240}"/>
              </a:ext>
            </a:extLst>
          </p:cNvPr>
          <p:cNvPicPr>
            <a:picLocks noChangeAspect="1"/>
          </p:cNvPicPr>
          <p:nvPr/>
        </p:nvPicPr>
        <p:blipFill>
          <a:blip r:embed="rId3"/>
          <a:stretch>
            <a:fillRect/>
          </a:stretch>
        </p:blipFill>
        <p:spPr>
          <a:xfrm>
            <a:off x="109403" y="3788730"/>
            <a:ext cx="6331087" cy="3062743"/>
          </a:xfrm>
          <a:prstGeom prst="rect">
            <a:avLst/>
          </a:prstGeom>
        </p:spPr>
      </p:pic>
      <p:sp>
        <p:nvSpPr>
          <p:cNvPr id="39" name="Rounded Rectangle 13">
            <a:extLst>
              <a:ext uri="{FF2B5EF4-FFF2-40B4-BE49-F238E27FC236}">
                <a16:creationId xmlns:a16="http://schemas.microsoft.com/office/drawing/2014/main" id="{3A99C4D5-5546-094B-AA21-F3D280A3C0B7}"/>
              </a:ext>
            </a:extLst>
          </p:cNvPr>
          <p:cNvSpPr/>
          <p:nvPr/>
        </p:nvSpPr>
        <p:spPr>
          <a:xfrm>
            <a:off x="6761325" y="4187891"/>
            <a:ext cx="535099" cy="535099"/>
          </a:xfrm>
          <a:prstGeom prst="roundRect">
            <a:avLst>
              <a:gd name="adj" fmla="val 50000"/>
            </a:avLst>
          </a:prstGeom>
          <a:solidFill>
            <a:srgbClr val="01C4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40" name="Group 22">
            <a:extLst>
              <a:ext uri="{FF2B5EF4-FFF2-40B4-BE49-F238E27FC236}">
                <a16:creationId xmlns:a16="http://schemas.microsoft.com/office/drawing/2014/main" id="{FD67AED4-E1D0-3449-85BF-50A03874F727}"/>
              </a:ext>
            </a:extLst>
          </p:cNvPr>
          <p:cNvGrpSpPr/>
          <p:nvPr/>
        </p:nvGrpSpPr>
        <p:grpSpPr>
          <a:xfrm>
            <a:off x="6919999" y="4338357"/>
            <a:ext cx="229771" cy="226112"/>
            <a:chOff x="6297613" y="1392238"/>
            <a:chExt cx="498475" cy="490537"/>
          </a:xfrm>
          <a:solidFill>
            <a:schemeClr val="bg1"/>
          </a:solidFill>
        </p:grpSpPr>
        <p:sp>
          <p:nvSpPr>
            <p:cNvPr id="41" name="Freeform 23">
              <a:extLst>
                <a:ext uri="{FF2B5EF4-FFF2-40B4-BE49-F238E27FC236}">
                  <a16:creationId xmlns:a16="http://schemas.microsoft.com/office/drawing/2014/main" id="{CD38CE5E-3FF0-484F-BA69-4388C541D808}"/>
                </a:ext>
              </a:extLst>
            </p:cNvPr>
            <p:cNvSpPr>
              <a:spLocks/>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2" name="Freeform 24">
              <a:extLst>
                <a:ext uri="{FF2B5EF4-FFF2-40B4-BE49-F238E27FC236}">
                  <a16:creationId xmlns:a16="http://schemas.microsoft.com/office/drawing/2014/main" id="{04646041-7E16-2C4C-AEDA-32D35A8BB918}"/>
                </a:ext>
              </a:extLst>
            </p:cNvPr>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43" name="Freeform 25">
              <a:extLst>
                <a:ext uri="{FF2B5EF4-FFF2-40B4-BE49-F238E27FC236}">
                  <a16:creationId xmlns:a16="http://schemas.microsoft.com/office/drawing/2014/main" id="{E00BC434-29F7-F741-8333-1446F14FB6FA}"/>
                </a:ext>
              </a:extLst>
            </p:cNvPr>
            <p:cNvSpPr>
              <a:spLocks/>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grpSp>
        <p:nvGrpSpPr>
          <p:cNvPr id="44" name="Group 35">
            <a:extLst>
              <a:ext uri="{FF2B5EF4-FFF2-40B4-BE49-F238E27FC236}">
                <a16:creationId xmlns:a16="http://schemas.microsoft.com/office/drawing/2014/main" id="{1A8301A8-0FD1-BB44-8479-599D3ED17C96}"/>
              </a:ext>
            </a:extLst>
          </p:cNvPr>
          <p:cNvGrpSpPr/>
          <p:nvPr/>
        </p:nvGrpSpPr>
        <p:grpSpPr>
          <a:xfrm>
            <a:off x="7494773" y="4171438"/>
            <a:ext cx="4523051" cy="1414302"/>
            <a:chOff x="4826000" y="920370"/>
            <a:chExt cx="3055069" cy="836420"/>
          </a:xfrm>
        </p:grpSpPr>
        <p:sp>
          <p:nvSpPr>
            <p:cNvPr id="45" name="텍스트 개체 틀 2">
              <a:extLst>
                <a:ext uri="{FF2B5EF4-FFF2-40B4-BE49-F238E27FC236}">
                  <a16:creationId xmlns:a16="http://schemas.microsoft.com/office/drawing/2014/main" id="{87DE741F-0896-3943-9C81-CC9DC6FBA4FB}"/>
                </a:ext>
              </a:extLst>
            </p:cNvPr>
            <p:cNvSpPr txBox="1">
              <a:spLocks/>
            </p:cNvSpPr>
            <p:nvPr/>
          </p:nvSpPr>
          <p:spPr>
            <a:xfrm>
              <a:off x="4826000" y="1059467"/>
              <a:ext cx="3055069" cy="697323"/>
            </a:xfrm>
            <a:prstGeom prst="rect">
              <a:avLst/>
            </a:prstGeom>
          </p:spPr>
          <p:txBody>
            <a:bodyPr vert="horz" lIns="121920" tIns="60960" rIns="121920" bIns="60960" rtlCol="0" anchor="t">
              <a:noAutofit/>
            </a:bodyPr>
            <a:lstStyle>
              <a:defPPr>
                <a:defRPr lang="en-US"/>
              </a:defPPr>
              <a:lvl1pPr indent="0" defTabSz="457200">
                <a:lnSpc>
                  <a:spcPct val="120000"/>
                </a:lnSpc>
                <a:spcBef>
                  <a:spcPct val="20000"/>
                </a:spcBef>
                <a:buFont typeface="Arial"/>
                <a:buNone/>
                <a:defRPr sz="1600" baseline="0">
                  <a:solidFill>
                    <a:schemeClr val="tx1">
                      <a:lumMod val="65000"/>
                      <a:lumOff val="35000"/>
                    </a:schemeClr>
                  </a:solidFill>
                  <a:latin typeface="Roboto condensed"/>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endParaRPr lang="en-US" sz="1000" dirty="0"/>
            </a:p>
          </p:txBody>
        </p:sp>
        <p:sp>
          <p:nvSpPr>
            <p:cNvPr id="46" name="텍스트 개체 틀 2">
              <a:extLst>
                <a:ext uri="{FF2B5EF4-FFF2-40B4-BE49-F238E27FC236}">
                  <a16:creationId xmlns:a16="http://schemas.microsoft.com/office/drawing/2014/main" id="{8BB8F495-1BA6-7E44-9974-695D29E9B23B}"/>
                </a:ext>
              </a:extLst>
            </p:cNvPr>
            <p:cNvSpPr txBox="1">
              <a:spLocks/>
            </p:cNvSpPr>
            <p:nvPr/>
          </p:nvSpPr>
          <p:spPr>
            <a:xfrm>
              <a:off x="4826000" y="920370"/>
              <a:ext cx="3055069" cy="314465"/>
            </a:xfrm>
            <a:prstGeom prst="rect">
              <a:avLst/>
            </a:prstGeom>
          </p:spPr>
          <p:txBody>
            <a:bodyPr vert="horz" lIns="121920" tIns="60960" rIns="121920" bIns="60960" rtlCol="0" anchor="t">
              <a:noAutofit/>
            </a:bodyPr>
            <a:lstStyle>
              <a:defPPr>
                <a:defRPr lang="en-US"/>
              </a:defPPr>
              <a:lvl1pPr indent="0" defTabSz="457200">
                <a:lnSpc>
                  <a:spcPct val="120000"/>
                </a:lnSpc>
                <a:spcBef>
                  <a:spcPct val="20000"/>
                </a:spcBef>
                <a:buFont typeface="Arial"/>
                <a:buNone/>
                <a:defRPr sz="1600" baseline="0">
                  <a:solidFill>
                    <a:schemeClr val="tx1">
                      <a:lumMod val="65000"/>
                      <a:lumOff val="35000"/>
                    </a:schemeClr>
                  </a:solidFill>
                  <a:latin typeface="Roboto condensed"/>
                  <a:cs typeface="Roboto condensed"/>
                </a:defRPr>
              </a:lvl1pPr>
              <a:lvl2pPr marL="742950" indent="-285750" defTabSz="457200">
                <a:spcBef>
                  <a:spcPct val="20000"/>
                </a:spcBef>
                <a:buFont typeface="Arial"/>
                <a:buChar char="–"/>
                <a:defRPr sz="2800"/>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altLang="zh-CN" dirty="0"/>
                <a:t>Interesting Fact:</a:t>
              </a:r>
              <a:endParaRPr lang="en-US" altLang="ko-KR" dirty="0"/>
            </a:p>
          </p:txBody>
        </p:sp>
      </p:grpSp>
      <p:sp>
        <p:nvSpPr>
          <p:cNvPr id="6" name="Rectangle 5">
            <a:extLst>
              <a:ext uri="{FF2B5EF4-FFF2-40B4-BE49-F238E27FC236}">
                <a16:creationId xmlns:a16="http://schemas.microsoft.com/office/drawing/2014/main" id="{8D095230-2846-8D49-9A34-F717CE633D45}"/>
              </a:ext>
            </a:extLst>
          </p:cNvPr>
          <p:cNvSpPr/>
          <p:nvPr/>
        </p:nvSpPr>
        <p:spPr>
          <a:xfrm>
            <a:off x="7530804" y="4489525"/>
            <a:ext cx="4335783" cy="461665"/>
          </a:xfrm>
          <a:prstGeom prst="rect">
            <a:avLst/>
          </a:prstGeom>
        </p:spPr>
        <p:txBody>
          <a:bodyPr wrap="square">
            <a:spAutoFit/>
          </a:bodyPr>
          <a:lstStyle/>
          <a:p>
            <a:r>
              <a:rPr lang="en-US" sz="1200" dirty="0">
                <a:solidFill>
                  <a:schemeClr val="bg1">
                    <a:lumMod val="50000"/>
                  </a:schemeClr>
                </a:solidFill>
              </a:rPr>
              <a:t>New Yorkers tend to stay out later as the work week progresses</a:t>
            </a:r>
          </a:p>
          <a:p>
            <a:r>
              <a:rPr lang="en-US" sz="1200" dirty="0">
                <a:solidFill>
                  <a:schemeClr val="bg1">
                    <a:lumMod val="50000"/>
                  </a:schemeClr>
                </a:solidFill>
              </a:rPr>
              <a:t>Overall daily demand is highest on Friday</a:t>
            </a:r>
            <a:r>
              <a:rPr lang="en-US" altLang="zh-CN" sz="1200" dirty="0">
                <a:solidFill>
                  <a:schemeClr val="bg1">
                    <a:lumMod val="50000"/>
                  </a:schemeClr>
                </a:solidFill>
              </a:rPr>
              <a:t>.</a:t>
            </a:r>
            <a:endParaRPr lang="en-US" sz="1200" dirty="0">
              <a:solidFill>
                <a:schemeClr val="bg1">
                  <a:lumMod val="50000"/>
                </a:schemeClr>
              </a:solidFill>
            </a:endParaRPr>
          </a:p>
        </p:txBody>
      </p:sp>
    </p:spTree>
    <p:extLst>
      <p:ext uri="{BB962C8B-B14F-4D97-AF65-F5344CB8AC3E}">
        <p14:creationId xmlns:p14="http://schemas.microsoft.com/office/powerpoint/2010/main" val="3867053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26736" y="190460"/>
            <a:ext cx="6053664" cy="502766"/>
          </a:xfrm>
          <a:prstGeom prst="rect">
            <a:avLst/>
          </a:prstGeom>
          <a:noFill/>
        </p:spPr>
        <p:txBody>
          <a:bodyPr wrap="square" rtlCol="0">
            <a:spAutoFit/>
          </a:bodyPr>
          <a:lstStyle/>
          <a:p>
            <a:r>
              <a:rPr lang="en-US" altLang="zh-CN" sz="2667" dirty="0">
                <a:solidFill>
                  <a:srgbClr val="183A5D"/>
                </a:solidFill>
                <a:latin typeface="微软雅黑" panose="020B0503020204020204" pitchFamily="34" charset="-122"/>
                <a:ea typeface="微软雅黑" panose="020B0503020204020204" pitchFamily="34" charset="-122"/>
              </a:rPr>
              <a:t>Exploratory Data Analysis</a:t>
            </a:r>
          </a:p>
        </p:txBody>
      </p:sp>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237067" y="25400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PART TWO</a:t>
            </a:r>
            <a:endParaRPr lang="zh-CN" altLang="en-US" sz="2000" dirty="0"/>
          </a:p>
        </p:txBody>
      </p:sp>
      <p:grpSp>
        <p:nvGrpSpPr>
          <p:cNvPr id="9" name="Group 14"/>
          <p:cNvGrpSpPr/>
          <p:nvPr/>
        </p:nvGrpSpPr>
        <p:grpSpPr>
          <a:xfrm>
            <a:off x="6918062" y="2024519"/>
            <a:ext cx="249029" cy="157960"/>
            <a:chOff x="6351" y="0"/>
            <a:chExt cx="490538" cy="311150"/>
          </a:xfrm>
          <a:solidFill>
            <a:schemeClr val="bg1"/>
          </a:solidFill>
        </p:grpSpPr>
        <p:sp>
          <p:nvSpPr>
            <p:cNvPr id="10" name="Freeform 144"/>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1" name="Freeform 145"/>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2" name="Freeform 146"/>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16" name="Rounded Rectangle 11"/>
          <p:cNvSpPr/>
          <p:nvPr/>
        </p:nvSpPr>
        <p:spPr>
          <a:xfrm>
            <a:off x="6763224" y="2908349"/>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17" name="Group 18"/>
          <p:cNvGrpSpPr/>
          <p:nvPr/>
        </p:nvGrpSpPr>
        <p:grpSpPr>
          <a:xfrm>
            <a:off x="6922577" y="3059213"/>
            <a:ext cx="231708" cy="231708"/>
            <a:chOff x="6350" y="4763"/>
            <a:chExt cx="492125" cy="492125"/>
          </a:xfrm>
          <a:solidFill>
            <a:schemeClr val="bg1"/>
          </a:solidFill>
        </p:grpSpPr>
        <p:sp>
          <p:nvSpPr>
            <p:cNvPr id="18"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9"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20"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grpSp>
        <p:nvGrpSpPr>
          <p:cNvPr id="21" name="Group 35"/>
          <p:cNvGrpSpPr/>
          <p:nvPr/>
        </p:nvGrpSpPr>
        <p:grpSpPr>
          <a:xfrm>
            <a:off x="7415842" y="2750091"/>
            <a:ext cx="4073425" cy="943504"/>
            <a:chOff x="4826000" y="920370"/>
            <a:chExt cx="3055069" cy="707628"/>
          </a:xfrm>
        </p:grpSpPr>
        <p:sp>
          <p:nvSpPr>
            <p:cNvPr id="22" name="텍스트 개체 틀 2"/>
            <p:cNvSpPr txBox="1">
              <a:spLocks/>
            </p:cNvSpPr>
            <p:nvPr/>
          </p:nvSpPr>
          <p:spPr>
            <a:xfrm>
              <a:off x="4826000" y="1184741"/>
              <a:ext cx="3055069" cy="443257"/>
            </a:xfrm>
            <a:prstGeom prst="rect">
              <a:avLst/>
            </a:prstGeom>
          </p:spPr>
          <p:txBody>
            <a:bodyPr vert="horz" lIns="121920" tIns="60960" rIns="121920" bIns="60960" rtlCol="0" anchor="t">
              <a:norm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200" dirty="0">
                  <a:solidFill>
                    <a:srgbClr val="7F7F7F"/>
                  </a:solidFill>
                  <a:latin typeface="Roboto condensed"/>
                  <a:cs typeface="Roboto condensed"/>
                </a:rPr>
                <a:t>A sample set of 20000 is used to plot </a:t>
              </a:r>
              <a:r>
                <a:rPr lang="en-IN" altLang="ko-KR" sz="1200" dirty="0">
                  <a:solidFill>
                    <a:srgbClr val="7F7F7F"/>
                  </a:solidFill>
                  <a:latin typeface="Roboto condensed"/>
                  <a:cs typeface="Roboto condensed"/>
                </a:rPr>
                <a:t>the duration versus time of pickup.</a:t>
              </a:r>
              <a:endParaRPr lang="en-US" altLang="ko-KR" sz="1200" dirty="0">
                <a:solidFill>
                  <a:srgbClr val="7F7F7F"/>
                </a:solidFill>
                <a:latin typeface="Roboto condensed"/>
                <a:cs typeface="Roboto condensed"/>
              </a:endParaRPr>
            </a:p>
          </p:txBody>
        </p:sp>
        <p:sp>
          <p:nvSpPr>
            <p:cNvPr id="23" name="텍스트 개체 틀 2"/>
            <p:cNvSpPr txBox="1">
              <a:spLocks/>
            </p:cNvSpPr>
            <p:nvPr/>
          </p:nvSpPr>
          <p:spPr>
            <a:xfrm>
              <a:off x="4826000" y="920370"/>
              <a:ext cx="3055069" cy="314465"/>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600" dirty="0">
                  <a:solidFill>
                    <a:schemeClr val="tx1">
                      <a:lumMod val="65000"/>
                      <a:lumOff val="35000"/>
                    </a:schemeClr>
                  </a:solidFill>
                  <a:latin typeface="Roboto condensed"/>
                  <a:cs typeface="Roboto condensed"/>
                </a:rPr>
                <a:t>Sample Size</a:t>
              </a:r>
            </a:p>
          </p:txBody>
        </p:sp>
      </p:grpSp>
      <p:sp>
        <p:nvSpPr>
          <p:cNvPr id="24" name="Rounded Rectangle 10"/>
          <p:cNvSpPr/>
          <p:nvPr/>
        </p:nvSpPr>
        <p:spPr>
          <a:xfrm>
            <a:off x="6767223" y="3980748"/>
            <a:ext cx="535099" cy="535099"/>
          </a:xfrm>
          <a:prstGeom prst="roundRect">
            <a:avLst>
              <a:gd name="adj" fmla="val 50000"/>
            </a:avLst>
          </a:prstGeom>
          <a:solidFill>
            <a:srgbClr val="ED657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25" name="Freeform 53"/>
          <p:cNvSpPr>
            <a:spLocks noEditPoints="1"/>
          </p:cNvSpPr>
          <p:nvPr/>
        </p:nvSpPr>
        <p:spPr bwMode="auto">
          <a:xfrm>
            <a:off x="6943413" y="4134697"/>
            <a:ext cx="194611" cy="216975"/>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latin typeface="Roboto condensed"/>
              <a:cs typeface="Roboto condensed"/>
            </a:endParaRPr>
          </a:p>
        </p:txBody>
      </p:sp>
      <p:grpSp>
        <p:nvGrpSpPr>
          <p:cNvPr id="26" name="Group 38"/>
          <p:cNvGrpSpPr/>
          <p:nvPr/>
        </p:nvGrpSpPr>
        <p:grpSpPr>
          <a:xfrm>
            <a:off x="7415842" y="3827485"/>
            <a:ext cx="4073425" cy="943504"/>
            <a:chOff x="4826000" y="920370"/>
            <a:chExt cx="3055069" cy="707628"/>
          </a:xfrm>
        </p:grpSpPr>
        <p:sp>
          <p:nvSpPr>
            <p:cNvPr id="27" name="텍스트 개체 틀 2"/>
            <p:cNvSpPr txBox="1">
              <a:spLocks/>
            </p:cNvSpPr>
            <p:nvPr/>
          </p:nvSpPr>
          <p:spPr>
            <a:xfrm>
              <a:off x="4826000" y="1184741"/>
              <a:ext cx="3055069" cy="443257"/>
            </a:xfrm>
            <a:prstGeom prst="rect">
              <a:avLst/>
            </a:prstGeom>
          </p:spPr>
          <p:txBody>
            <a:bodyPr vert="horz" lIns="121920" tIns="60960" rIns="121920" bIns="60960" rtlCol="0" anchor="t">
              <a:normAutofit fontScale="92500"/>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IN" altLang="ko-KR" sz="1200" dirty="0">
                  <a:solidFill>
                    <a:srgbClr val="7F7F7F"/>
                  </a:solidFill>
                  <a:latin typeface="Roboto condensed"/>
                  <a:cs typeface="Roboto condensed"/>
                </a:rPr>
                <a:t>Time of day has a clear effect on trip duration with trips in the early morning (3 AM to 6 AM) being quicker on average.</a:t>
              </a:r>
              <a:endParaRPr lang="en-US" altLang="ko-KR" sz="1200" dirty="0">
                <a:solidFill>
                  <a:srgbClr val="7F7F7F"/>
                </a:solidFill>
                <a:latin typeface="Roboto condensed"/>
                <a:cs typeface="Roboto condensed"/>
              </a:endParaRPr>
            </a:p>
          </p:txBody>
        </p:sp>
        <p:sp>
          <p:nvSpPr>
            <p:cNvPr id="28" name="텍스트 개체 틀 2"/>
            <p:cNvSpPr txBox="1">
              <a:spLocks/>
            </p:cNvSpPr>
            <p:nvPr/>
          </p:nvSpPr>
          <p:spPr>
            <a:xfrm>
              <a:off x="4826000" y="920370"/>
              <a:ext cx="3055069" cy="314465"/>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600" dirty="0">
                  <a:solidFill>
                    <a:schemeClr val="tx1">
                      <a:lumMod val="65000"/>
                      <a:lumOff val="35000"/>
                    </a:schemeClr>
                  </a:solidFill>
                  <a:latin typeface="Roboto condensed"/>
                  <a:cs typeface="Roboto condensed"/>
                </a:rPr>
                <a:t>Interesting Fact</a:t>
              </a:r>
            </a:p>
          </p:txBody>
        </p:sp>
      </p:grpSp>
      <p:grpSp>
        <p:nvGrpSpPr>
          <p:cNvPr id="30" name="Group 22"/>
          <p:cNvGrpSpPr/>
          <p:nvPr/>
        </p:nvGrpSpPr>
        <p:grpSpPr>
          <a:xfrm>
            <a:off x="6937320" y="5220423"/>
            <a:ext cx="229771" cy="226112"/>
            <a:chOff x="6297613" y="1392238"/>
            <a:chExt cx="498475" cy="490537"/>
          </a:xfrm>
          <a:solidFill>
            <a:schemeClr val="bg1"/>
          </a:solidFill>
        </p:grpSpPr>
        <p:sp>
          <p:nvSpPr>
            <p:cNvPr id="31" name="Freeform 23"/>
            <p:cNvSpPr>
              <a:spLocks/>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32" name="Freeform 24"/>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33" name="Freeform 25"/>
            <p:cNvSpPr>
              <a:spLocks/>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pic>
        <p:nvPicPr>
          <p:cNvPr id="37" name="Picture 36">
            <a:extLst>
              <a:ext uri="{FF2B5EF4-FFF2-40B4-BE49-F238E27FC236}">
                <a16:creationId xmlns:a16="http://schemas.microsoft.com/office/drawing/2014/main" id="{FDD6B9FC-D66D-FB48-895F-C044756CD358}"/>
              </a:ext>
            </a:extLst>
          </p:cNvPr>
          <p:cNvPicPr>
            <a:picLocks noChangeAspect="1"/>
          </p:cNvPicPr>
          <p:nvPr/>
        </p:nvPicPr>
        <p:blipFill>
          <a:blip r:embed="rId2"/>
          <a:stretch>
            <a:fillRect/>
          </a:stretch>
        </p:blipFill>
        <p:spPr>
          <a:xfrm>
            <a:off x="199700" y="1109152"/>
            <a:ext cx="6399226" cy="5168885"/>
          </a:xfrm>
          <a:prstGeom prst="rect">
            <a:avLst/>
          </a:prstGeom>
        </p:spPr>
      </p:pic>
      <p:sp>
        <p:nvSpPr>
          <p:cNvPr id="2" name="TextBox 1">
            <a:extLst>
              <a:ext uri="{FF2B5EF4-FFF2-40B4-BE49-F238E27FC236}">
                <a16:creationId xmlns:a16="http://schemas.microsoft.com/office/drawing/2014/main" id="{2252D241-AF36-7540-9666-00517E2DB151}"/>
              </a:ext>
            </a:extLst>
          </p:cNvPr>
          <p:cNvSpPr txBox="1"/>
          <p:nvPr/>
        </p:nvSpPr>
        <p:spPr>
          <a:xfrm>
            <a:off x="9156700" y="2971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38930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37067" y="0"/>
            <a:ext cx="1608667" cy="135467"/>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p:nvSpPr>
        <p:spPr>
          <a:xfrm>
            <a:off x="237067" y="254000"/>
            <a:ext cx="1608667" cy="406400"/>
          </a:xfrm>
          <a:prstGeom prst="rect">
            <a:avLst/>
          </a:prstGeom>
          <a:solidFill>
            <a:srgbClr val="18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PART THREE</a:t>
            </a:r>
            <a:endParaRPr lang="zh-CN" altLang="en-US" sz="2000" dirty="0"/>
          </a:p>
        </p:txBody>
      </p:sp>
      <p:sp>
        <p:nvSpPr>
          <p:cNvPr id="8" name="Rounded Rectangle 12"/>
          <p:cNvSpPr/>
          <p:nvPr/>
        </p:nvSpPr>
        <p:spPr>
          <a:xfrm>
            <a:off x="6767537" y="1835951"/>
            <a:ext cx="535099" cy="535099"/>
          </a:xfrm>
          <a:prstGeom prst="roundRect">
            <a:avLst>
              <a:gd name="adj" fmla="val 50000"/>
            </a:avLst>
          </a:prstGeom>
          <a:solidFill>
            <a:srgbClr val="183A5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9" name="Group 14"/>
          <p:cNvGrpSpPr/>
          <p:nvPr/>
        </p:nvGrpSpPr>
        <p:grpSpPr>
          <a:xfrm>
            <a:off x="6918062" y="2024519"/>
            <a:ext cx="249029" cy="157960"/>
            <a:chOff x="6351" y="0"/>
            <a:chExt cx="490538" cy="311150"/>
          </a:xfrm>
          <a:solidFill>
            <a:schemeClr val="bg1"/>
          </a:solidFill>
        </p:grpSpPr>
        <p:sp>
          <p:nvSpPr>
            <p:cNvPr id="10" name="Freeform 144"/>
            <p:cNvSpPr>
              <a:spLocks noEditPoints="1"/>
            </p:cNvSpPr>
            <p:nvPr/>
          </p:nvSpPr>
          <p:spPr bwMode="auto">
            <a:xfrm>
              <a:off x="6351" y="0"/>
              <a:ext cx="490538" cy="311150"/>
            </a:xfrm>
            <a:custGeom>
              <a:avLst/>
              <a:gdLst>
                <a:gd name="T0" fmla="*/ 128 w 128"/>
                <a:gd name="T1" fmla="*/ 39 h 80"/>
                <a:gd name="T2" fmla="*/ 128 w 128"/>
                <a:gd name="T3" fmla="*/ 39 h 80"/>
                <a:gd name="T4" fmla="*/ 127 w 128"/>
                <a:gd name="T5" fmla="*/ 38 h 80"/>
                <a:gd name="T6" fmla="*/ 127 w 128"/>
                <a:gd name="T7" fmla="*/ 38 h 80"/>
                <a:gd name="T8" fmla="*/ 64 w 128"/>
                <a:gd name="T9" fmla="*/ 0 h 80"/>
                <a:gd name="T10" fmla="*/ 0 w 128"/>
                <a:gd name="T11" fmla="*/ 38 h 80"/>
                <a:gd name="T12" fmla="*/ 0 w 128"/>
                <a:gd name="T13" fmla="*/ 38 h 80"/>
                <a:gd name="T14" fmla="*/ 0 w 128"/>
                <a:gd name="T15" fmla="*/ 39 h 80"/>
                <a:gd name="T16" fmla="*/ 0 w 128"/>
                <a:gd name="T17" fmla="*/ 39 h 80"/>
                <a:gd name="T18" fmla="*/ 0 w 128"/>
                <a:gd name="T19" fmla="*/ 40 h 80"/>
                <a:gd name="T20" fmla="*/ 0 w 128"/>
                <a:gd name="T21" fmla="*/ 41 h 80"/>
                <a:gd name="T22" fmla="*/ 0 w 128"/>
                <a:gd name="T23" fmla="*/ 41 h 80"/>
                <a:gd name="T24" fmla="*/ 0 w 128"/>
                <a:gd name="T25" fmla="*/ 42 h 80"/>
                <a:gd name="T26" fmla="*/ 0 w 128"/>
                <a:gd name="T27" fmla="*/ 42 h 80"/>
                <a:gd name="T28" fmla="*/ 64 w 128"/>
                <a:gd name="T29" fmla="*/ 80 h 80"/>
                <a:gd name="T30" fmla="*/ 127 w 128"/>
                <a:gd name="T31" fmla="*/ 42 h 80"/>
                <a:gd name="T32" fmla="*/ 127 w 128"/>
                <a:gd name="T33" fmla="*/ 42 h 80"/>
                <a:gd name="T34" fmla="*/ 128 w 128"/>
                <a:gd name="T35" fmla="*/ 41 h 80"/>
                <a:gd name="T36" fmla="*/ 128 w 128"/>
                <a:gd name="T37" fmla="*/ 41 h 80"/>
                <a:gd name="T38" fmla="*/ 128 w 128"/>
                <a:gd name="T39" fmla="*/ 40 h 80"/>
                <a:gd name="T40" fmla="*/ 128 w 128"/>
                <a:gd name="T41" fmla="*/ 39 h 80"/>
                <a:gd name="T42" fmla="*/ 64 w 128"/>
                <a:gd name="T43" fmla="*/ 72 h 80"/>
                <a:gd name="T44" fmla="*/ 9 w 128"/>
                <a:gd name="T45" fmla="*/ 40 h 80"/>
                <a:gd name="T46" fmla="*/ 64 w 128"/>
                <a:gd name="T47" fmla="*/ 8 h 80"/>
                <a:gd name="T48" fmla="*/ 119 w 128"/>
                <a:gd name="T49" fmla="*/ 40 h 80"/>
                <a:gd name="T50" fmla="*/ 64 w 128"/>
                <a:gd name="T51"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80">
                  <a:moveTo>
                    <a:pt x="128" y="39"/>
                  </a:moveTo>
                  <a:cubicBezTo>
                    <a:pt x="128" y="39"/>
                    <a:pt x="128" y="39"/>
                    <a:pt x="128" y="39"/>
                  </a:cubicBezTo>
                  <a:cubicBezTo>
                    <a:pt x="128" y="39"/>
                    <a:pt x="128" y="38"/>
                    <a:pt x="127" y="38"/>
                  </a:cubicBezTo>
                  <a:cubicBezTo>
                    <a:pt x="127" y="38"/>
                    <a:pt x="127" y="38"/>
                    <a:pt x="127" y="38"/>
                  </a:cubicBezTo>
                  <a:cubicBezTo>
                    <a:pt x="116" y="16"/>
                    <a:pt x="91" y="0"/>
                    <a:pt x="64" y="0"/>
                  </a:cubicBezTo>
                  <a:cubicBezTo>
                    <a:pt x="37" y="0"/>
                    <a:pt x="12" y="16"/>
                    <a:pt x="0" y="38"/>
                  </a:cubicBezTo>
                  <a:cubicBezTo>
                    <a:pt x="0" y="38"/>
                    <a:pt x="0" y="38"/>
                    <a:pt x="0" y="38"/>
                  </a:cubicBezTo>
                  <a:cubicBezTo>
                    <a:pt x="0" y="38"/>
                    <a:pt x="0" y="38"/>
                    <a:pt x="0" y="39"/>
                  </a:cubicBezTo>
                  <a:cubicBezTo>
                    <a:pt x="0" y="39"/>
                    <a:pt x="0" y="39"/>
                    <a:pt x="0" y="39"/>
                  </a:cubicBezTo>
                  <a:cubicBezTo>
                    <a:pt x="0" y="39"/>
                    <a:pt x="0" y="40"/>
                    <a:pt x="0" y="40"/>
                  </a:cubicBezTo>
                  <a:cubicBezTo>
                    <a:pt x="0" y="40"/>
                    <a:pt x="0" y="41"/>
                    <a:pt x="0" y="41"/>
                  </a:cubicBezTo>
                  <a:cubicBezTo>
                    <a:pt x="0" y="41"/>
                    <a:pt x="0" y="41"/>
                    <a:pt x="0" y="41"/>
                  </a:cubicBezTo>
                  <a:cubicBezTo>
                    <a:pt x="0" y="41"/>
                    <a:pt x="0" y="41"/>
                    <a:pt x="0" y="42"/>
                  </a:cubicBezTo>
                  <a:cubicBezTo>
                    <a:pt x="0" y="42"/>
                    <a:pt x="0" y="42"/>
                    <a:pt x="0" y="42"/>
                  </a:cubicBezTo>
                  <a:cubicBezTo>
                    <a:pt x="12" y="64"/>
                    <a:pt x="37" y="80"/>
                    <a:pt x="64" y="80"/>
                  </a:cubicBezTo>
                  <a:cubicBezTo>
                    <a:pt x="91" y="80"/>
                    <a:pt x="116" y="64"/>
                    <a:pt x="127" y="42"/>
                  </a:cubicBezTo>
                  <a:cubicBezTo>
                    <a:pt x="127" y="42"/>
                    <a:pt x="127" y="42"/>
                    <a:pt x="127" y="42"/>
                  </a:cubicBezTo>
                  <a:cubicBezTo>
                    <a:pt x="128" y="41"/>
                    <a:pt x="128" y="41"/>
                    <a:pt x="128" y="41"/>
                  </a:cubicBezTo>
                  <a:cubicBezTo>
                    <a:pt x="128" y="41"/>
                    <a:pt x="128" y="41"/>
                    <a:pt x="128" y="41"/>
                  </a:cubicBezTo>
                  <a:cubicBezTo>
                    <a:pt x="128" y="41"/>
                    <a:pt x="128" y="40"/>
                    <a:pt x="128" y="40"/>
                  </a:cubicBezTo>
                  <a:cubicBezTo>
                    <a:pt x="128" y="40"/>
                    <a:pt x="128" y="39"/>
                    <a:pt x="128" y="39"/>
                  </a:cubicBezTo>
                  <a:close/>
                  <a:moveTo>
                    <a:pt x="64" y="72"/>
                  </a:moveTo>
                  <a:cubicBezTo>
                    <a:pt x="41" y="72"/>
                    <a:pt x="19" y="59"/>
                    <a:pt x="9" y="40"/>
                  </a:cubicBezTo>
                  <a:cubicBezTo>
                    <a:pt x="20" y="21"/>
                    <a:pt x="41" y="8"/>
                    <a:pt x="64" y="8"/>
                  </a:cubicBezTo>
                  <a:cubicBezTo>
                    <a:pt x="86" y="8"/>
                    <a:pt x="108" y="21"/>
                    <a:pt x="119" y="40"/>
                  </a:cubicBezTo>
                  <a:cubicBezTo>
                    <a:pt x="108" y="59"/>
                    <a:pt x="86" y="72"/>
                    <a:pt x="64" y="7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1" name="Freeform 145"/>
            <p:cNvSpPr>
              <a:spLocks/>
            </p:cNvSpPr>
            <p:nvPr/>
          </p:nvSpPr>
          <p:spPr bwMode="auto">
            <a:xfrm>
              <a:off x="190501" y="93663"/>
              <a:ext cx="68263" cy="69850"/>
            </a:xfrm>
            <a:custGeom>
              <a:avLst/>
              <a:gdLst>
                <a:gd name="T0" fmla="*/ 16 w 18"/>
                <a:gd name="T1" fmla="*/ 0 h 18"/>
                <a:gd name="T2" fmla="*/ 16 w 18"/>
                <a:gd name="T3" fmla="*/ 0 h 18"/>
                <a:gd name="T4" fmla="*/ 0 w 18"/>
                <a:gd name="T5" fmla="*/ 16 h 18"/>
                <a:gd name="T6" fmla="*/ 2 w 18"/>
                <a:gd name="T7" fmla="*/ 18 h 18"/>
                <a:gd name="T8" fmla="*/ 4 w 18"/>
                <a:gd name="T9" fmla="*/ 16 h 18"/>
                <a:gd name="T10" fmla="*/ 16 w 18"/>
                <a:gd name="T11" fmla="*/ 4 h 18"/>
                <a:gd name="T12" fmla="*/ 16 w 18"/>
                <a:gd name="T13" fmla="*/ 4 h 18"/>
                <a:gd name="T14" fmla="*/ 18 w 18"/>
                <a:gd name="T15" fmla="*/ 2 h 18"/>
                <a:gd name="T16" fmla="*/ 16 w 18"/>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6" y="0"/>
                  </a:moveTo>
                  <a:cubicBezTo>
                    <a:pt x="16" y="0"/>
                    <a:pt x="16" y="0"/>
                    <a:pt x="16" y="0"/>
                  </a:cubicBezTo>
                  <a:cubicBezTo>
                    <a:pt x="7" y="0"/>
                    <a:pt x="0" y="7"/>
                    <a:pt x="0" y="16"/>
                  </a:cubicBezTo>
                  <a:cubicBezTo>
                    <a:pt x="0" y="17"/>
                    <a:pt x="1" y="18"/>
                    <a:pt x="2" y="18"/>
                  </a:cubicBezTo>
                  <a:cubicBezTo>
                    <a:pt x="3" y="18"/>
                    <a:pt x="4" y="17"/>
                    <a:pt x="4" y="16"/>
                  </a:cubicBezTo>
                  <a:cubicBezTo>
                    <a:pt x="4" y="9"/>
                    <a:pt x="9" y="4"/>
                    <a:pt x="16" y="4"/>
                  </a:cubicBezTo>
                  <a:cubicBezTo>
                    <a:pt x="16" y="4"/>
                    <a:pt x="16" y="4"/>
                    <a:pt x="16" y="4"/>
                  </a:cubicBezTo>
                  <a:cubicBezTo>
                    <a:pt x="17" y="4"/>
                    <a:pt x="18" y="3"/>
                    <a:pt x="18" y="2"/>
                  </a:cubicBezTo>
                  <a:cubicBezTo>
                    <a:pt x="18" y="1"/>
                    <a:pt x="17" y="0"/>
                    <a:pt x="1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2" name="Freeform 146"/>
            <p:cNvSpPr>
              <a:spLocks noEditPoints="1"/>
            </p:cNvSpPr>
            <p:nvPr/>
          </p:nvSpPr>
          <p:spPr bwMode="auto">
            <a:xfrm>
              <a:off x="144463" y="46038"/>
              <a:ext cx="214313" cy="219075"/>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4 w 56"/>
                <a:gd name="T13" fmla="*/ 28 h 56"/>
                <a:gd name="T14" fmla="*/ 28 w 56"/>
                <a:gd name="T15" fmla="*/ 4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3"/>
                    <a:pt x="0" y="28"/>
                  </a:cubicBezTo>
                  <a:cubicBezTo>
                    <a:pt x="0" y="43"/>
                    <a:pt x="12" y="56"/>
                    <a:pt x="28" y="56"/>
                  </a:cubicBezTo>
                  <a:cubicBezTo>
                    <a:pt x="43" y="56"/>
                    <a:pt x="56" y="43"/>
                    <a:pt x="56" y="28"/>
                  </a:cubicBezTo>
                  <a:cubicBezTo>
                    <a:pt x="56" y="13"/>
                    <a:pt x="43" y="0"/>
                    <a:pt x="28" y="0"/>
                  </a:cubicBezTo>
                  <a:close/>
                  <a:moveTo>
                    <a:pt x="28" y="52"/>
                  </a:moveTo>
                  <a:cubicBezTo>
                    <a:pt x="15" y="52"/>
                    <a:pt x="4" y="41"/>
                    <a:pt x="4" y="28"/>
                  </a:cubicBezTo>
                  <a:cubicBezTo>
                    <a:pt x="4" y="15"/>
                    <a:pt x="15" y="4"/>
                    <a:pt x="28" y="4"/>
                  </a:cubicBezTo>
                  <a:cubicBezTo>
                    <a:pt x="41" y="4"/>
                    <a:pt x="52" y="15"/>
                    <a:pt x="52" y="28"/>
                  </a:cubicBezTo>
                  <a:cubicBezTo>
                    <a:pt x="52" y="41"/>
                    <a:pt x="41" y="52"/>
                    <a:pt x="28" y="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16" name="Rounded Rectangle 11"/>
          <p:cNvSpPr/>
          <p:nvPr/>
        </p:nvSpPr>
        <p:spPr>
          <a:xfrm>
            <a:off x="6763224" y="2908349"/>
            <a:ext cx="535099" cy="535099"/>
          </a:xfrm>
          <a:prstGeom prst="roundRect">
            <a:avLst>
              <a:gd name="adj" fmla="val 50000"/>
            </a:avLst>
          </a:prstGeom>
          <a:solidFill>
            <a:srgbClr val="3ABE9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17" name="Group 18"/>
          <p:cNvGrpSpPr/>
          <p:nvPr/>
        </p:nvGrpSpPr>
        <p:grpSpPr>
          <a:xfrm>
            <a:off x="6922577" y="3059213"/>
            <a:ext cx="231708" cy="231708"/>
            <a:chOff x="6350" y="4763"/>
            <a:chExt cx="492125" cy="492125"/>
          </a:xfrm>
          <a:solidFill>
            <a:schemeClr val="bg1"/>
          </a:solidFill>
        </p:grpSpPr>
        <p:sp>
          <p:nvSpPr>
            <p:cNvPr id="18"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19"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20"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22" name="텍스트 개체 틀 2"/>
          <p:cNvSpPr txBox="1">
            <a:spLocks/>
          </p:cNvSpPr>
          <p:nvPr/>
        </p:nvSpPr>
        <p:spPr>
          <a:xfrm>
            <a:off x="7415842" y="3102585"/>
            <a:ext cx="4073425" cy="591009"/>
          </a:xfrm>
          <a:prstGeom prst="rect">
            <a:avLst/>
          </a:prstGeom>
        </p:spPr>
        <p:txBody>
          <a:bodyPr vert="horz" lIns="121920" tIns="60960" rIns="121920" bIns="60960" rtlCol="0" anchor="t">
            <a:norm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endParaRPr lang="en-US" altLang="ko-KR" sz="1200" dirty="0">
              <a:solidFill>
                <a:srgbClr val="7F7F7F"/>
              </a:solidFill>
              <a:latin typeface="Roboto condensed"/>
              <a:cs typeface="Roboto condensed"/>
            </a:endParaRPr>
          </a:p>
        </p:txBody>
      </p:sp>
      <p:sp>
        <p:nvSpPr>
          <p:cNvPr id="24" name="Rounded Rectangle 10"/>
          <p:cNvSpPr/>
          <p:nvPr/>
        </p:nvSpPr>
        <p:spPr>
          <a:xfrm>
            <a:off x="6767223" y="3980748"/>
            <a:ext cx="535099" cy="535099"/>
          </a:xfrm>
          <a:prstGeom prst="roundRect">
            <a:avLst>
              <a:gd name="adj" fmla="val 50000"/>
            </a:avLst>
          </a:prstGeom>
          <a:solidFill>
            <a:srgbClr val="ED657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sp>
        <p:nvSpPr>
          <p:cNvPr id="25" name="Freeform 53"/>
          <p:cNvSpPr>
            <a:spLocks noEditPoints="1"/>
          </p:cNvSpPr>
          <p:nvPr/>
        </p:nvSpPr>
        <p:spPr bwMode="auto">
          <a:xfrm>
            <a:off x="6943413" y="4134697"/>
            <a:ext cx="194611" cy="216975"/>
          </a:xfrm>
          <a:custGeom>
            <a:avLst/>
            <a:gdLst/>
            <a:ahLst/>
            <a:cxnLst>
              <a:cxn ang="0">
                <a:pos x="171" y="47"/>
              </a:cxn>
              <a:cxn ang="0">
                <a:pos x="177" y="36"/>
              </a:cxn>
              <a:cxn ang="0">
                <a:pos x="179" y="38"/>
              </a:cxn>
              <a:cxn ang="0">
                <a:pos x="184" y="38"/>
              </a:cxn>
              <a:cxn ang="0">
                <a:pos x="188" y="35"/>
              </a:cxn>
              <a:cxn ang="0">
                <a:pos x="193" y="28"/>
              </a:cxn>
              <a:cxn ang="0">
                <a:pos x="190" y="19"/>
              </a:cxn>
              <a:cxn ang="0">
                <a:pos x="161" y="2"/>
              </a:cxn>
              <a:cxn ang="0">
                <a:pos x="152" y="4"/>
              </a:cxn>
              <a:cxn ang="0">
                <a:pos x="148" y="11"/>
              </a:cxn>
              <a:cxn ang="0">
                <a:pos x="147" y="16"/>
              </a:cxn>
              <a:cxn ang="0">
                <a:pos x="150" y="20"/>
              </a:cxn>
              <a:cxn ang="0">
                <a:pos x="152" y="22"/>
              </a:cxn>
              <a:cxn ang="0">
                <a:pos x="146" y="32"/>
              </a:cxn>
              <a:cxn ang="0">
                <a:pos x="106" y="24"/>
              </a:cxn>
              <a:cxn ang="0">
                <a:pos x="65" y="32"/>
              </a:cxn>
              <a:cxn ang="0">
                <a:pos x="59" y="22"/>
              </a:cxn>
              <a:cxn ang="0">
                <a:pos x="62" y="20"/>
              </a:cxn>
              <a:cxn ang="0">
                <a:pos x="65" y="16"/>
              </a:cxn>
              <a:cxn ang="0">
                <a:pos x="64" y="11"/>
              </a:cxn>
              <a:cxn ang="0">
                <a:pos x="60" y="4"/>
              </a:cxn>
              <a:cxn ang="0">
                <a:pos x="51" y="2"/>
              </a:cxn>
              <a:cxn ang="0">
                <a:pos x="21" y="19"/>
              </a:cxn>
              <a:cxn ang="0">
                <a:pos x="19" y="28"/>
              </a:cxn>
              <a:cxn ang="0">
                <a:pos x="23" y="35"/>
              </a:cxn>
              <a:cxn ang="0">
                <a:pos x="27" y="38"/>
              </a:cxn>
              <a:cxn ang="0">
                <a:pos x="32" y="38"/>
              </a:cxn>
              <a:cxn ang="0">
                <a:pos x="34" y="36"/>
              </a:cxn>
              <a:cxn ang="0">
                <a:pos x="40" y="47"/>
              </a:cxn>
              <a:cxn ang="0">
                <a:pos x="0" y="129"/>
              </a:cxn>
              <a:cxn ang="0">
                <a:pos x="106" y="235"/>
              </a:cxn>
              <a:cxn ang="0">
                <a:pos x="211" y="129"/>
              </a:cxn>
              <a:cxn ang="0">
                <a:pos x="171" y="47"/>
              </a:cxn>
              <a:cxn ang="0">
                <a:pos x="106" y="214"/>
              </a:cxn>
              <a:cxn ang="0">
                <a:pos x="21" y="129"/>
              </a:cxn>
              <a:cxn ang="0">
                <a:pos x="106" y="44"/>
              </a:cxn>
              <a:cxn ang="0">
                <a:pos x="191" y="129"/>
              </a:cxn>
              <a:cxn ang="0">
                <a:pos x="106" y="214"/>
              </a:cxn>
              <a:cxn ang="0">
                <a:pos x="115" y="130"/>
              </a:cxn>
              <a:cxn ang="0">
                <a:pos x="115" y="129"/>
              </a:cxn>
              <a:cxn ang="0">
                <a:pos x="115" y="82"/>
              </a:cxn>
              <a:cxn ang="0">
                <a:pos x="106" y="73"/>
              </a:cxn>
              <a:cxn ang="0">
                <a:pos x="97" y="82"/>
              </a:cxn>
              <a:cxn ang="0">
                <a:pos x="97" y="129"/>
              </a:cxn>
              <a:cxn ang="0">
                <a:pos x="106" y="138"/>
              </a:cxn>
              <a:cxn ang="0">
                <a:pos x="107" y="138"/>
              </a:cxn>
              <a:cxn ang="0">
                <a:pos x="149" y="180"/>
              </a:cxn>
              <a:cxn ang="0">
                <a:pos x="153" y="182"/>
              </a:cxn>
              <a:cxn ang="0">
                <a:pos x="157" y="180"/>
              </a:cxn>
              <a:cxn ang="0">
                <a:pos x="157" y="173"/>
              </a:cxn>
              <a:cxn ang="0">
                <a:pos x="115" y="130"/>
              </a:cxn>
            </a:cxnLst>
            <a:rect l="0" t="0" r="r" b="b"/>
            <a:pathLst>
              <a:path w="211" h="235">
                <a:moveTo>
                  <a:pt x="171" y="47"/>
                </a:moveTo>
                <a:cubicBezTo>
                  <a:pt x="177" y="36"/>
                  <a:pt x="177" y="36"/>
                  <a:pt x="177" y="36"/>
                </a:cubicBezTo>
                <a:cubicBezTo>
                  <a:pt x="179" y="38"/>
                  <a:pt x="179" y="38"/>
                  <a:pt x="179" y="38"/>
                </a:cubicBezTo>
                <a:cubicBezTo>
                  <a:pt x="181" y="38"/>
                  <a:pt x="183" y="39"/>
                  <a:pt x="184" y="38"/>
                </a:cubicBezTo>
                <a:cubicBezTo>
                  <a:pt x="186" y="38"/>
                  <a:pt x="188" y="37"/>
                  <a:pt x="188" y="35"/>
                </a:cubicBezTo>
                <a:cubicBezTo>
                  <a:pt x="193" y="28"/>
                  <a:pt x="193" y="28"/>
                  <a:pt x="193" y="28"/>
                </a:cubicBezTo>
                <a:cubicBezTo>
                  <a:pt x="195" y="25"/>
                  <a:pt x="194" y="21"/>
                  <a:pt x="190" y="19"/>
                </a:cubicBezTo>
                <a:cubicBezTo>
                  <a:pt x="161" y="2"/>
                  <a:pt x="161" y="2"/>
                  <a:pt x="161" y="2"/>
                </a:cubicBezTo>
                <a:cubicBezTo>
                  <a:pt x="158" y="0"/>
                  <a:pt x="154" y="1"/>
                  <a:pt x="152" y="4"/>
                </a:cubicBezTo>
                <a:cubicBezTo>
                  <a:pt x="148" y="11"/>
                  <a:pt x="148" y="11"/>
                  <a:pt x="148" y="11"/>
                </a:cubicBezTo>
                <a:cubicBezTo>
                  <a:pt x="147" y="13"/>
                  <a:pt x="147" y="15"/>
                  <a:pt x="147" y="16"/>
                </a:cubicBezTo>
                <a:cubicBezTo>
                  <a:pt x="147" y="18"/>
                  <a:pt x="149" y="19"/>
                  <a:pt x="150" y="20"/>
                </a:cubicBezTo>
                <a:cubicBezTo>
                  <a:pt x="152" y="22"/>
                  <a:pt x="152" y="22"/>
                  <a:pt x="152" y="22"/>
                </a:cubicBezTo>
                <a:cubicBezTo>
                  <a:pt x="146" y="32"/>
                  <a:pt x="146" y="32"/>
                  <a:pt x="146" y="32"/>
                </a:cubicBezTo>
                <a:cubicBezTo>
                  <a:pt x="134" y="27"/>
                  <a:pt x="120" y="24"/>
                  <a:pt x="106" y="24"/>
                </a:cubicBezTo>
                <a:cubicBezTo>
                  <a:pt x="91" y="24"/>
                  <a:pt x="78" y="27"/>
                  <a:pt x="65" y="32"/>
                </a:cubicBezTo>
                <a:cubicBezTo>
                  <a:pt x="59" y="22"/>
                  <a:pt x="59" y="22"/>
                  <a:pt x="59" y="22"/>
                </a:cubicBezTo>
                <a:cubicBezTo>
                  <a:pt x="62" y="20"/>
                  <a:pt x="62" y="20"/>
                  <a:pt x="62" y="20"/>
                </a:cubicBezTo>
                <a:cubicBezTo>
                  <a:pt x="63" y="19"/>
                  <a:pt x="64" y="18"/>
                  <a:pt x="65" y="16"/>
                </a:cubicBezTo>
                <a:cubicBezTo>
                  <a:pt x="65" y="15"/>
                  <a:pt x="65" y="13"/>
                  <a:pt x="64" y="11"/>
                </a:cubicBezTo>
                <a:cubicBezTo>
                  <a:pt x="60" y="4"/>
                  <a:pt x="60" y="4"/>
                  <a:pt x="60" y="4"/>
                </a:cubicBezTo>
                <a:cubicBezTo>
                  <a:pt x="58" y="1"/>
                  <a:pt x="54" y="0"/>
                  <a:pt x="51" y="2"/>
                </a:cubicBezTo>
                <a:cubicBezTo>
                  <a:pt x="21" y="19"/>
                  <a:pt x="21" y="19"/>
                  <a:pt x="21" y="19"/>
                </a:cubicBezTo>
                <a:cubicBezTo>
                  <a:pt x="18" y="21"/>
                  <a:pt x="17" y="25"/>
                  <a:pt x="19" y="28"/>
                </a:cubicBezTo>
                <a:cubicBezTo>
                  <a:pt x="23" y="35"/>
                  <a:pt x="23" y="35"/>
                  <a:pt x="23" y="35"/>
                </a:cubicBezTo>
                <a:cubicBezTo>
                  <a:pt x="24" y="37"/>
                  <a:pt x="25" y="38"/>
                  <a:pt x="27" y="38"/>
                </a:cubicBezTo>
                <a:cubicBezTo>
                  <a:pt x="29" y="39"/>
                  <a:pt x="31" y="38"/>
                  <a:pt x="32" y="38"/>
                </a:cubicBezTo>
                <a:cubicBezTo>
                  <a:pt x="34" y="36"/>
                  <a:pt x="34" y="36"/>
                  <a:pt x="34" y="36"/>
                </a:cubicBezTo>
                <a:cubicBezTo>
                  <a:pt x="40" y="47"/>
                  <a:pt x="40" y="47"/>
                  <a:pt x="40" y="47"/>
                </a:cubicBezTo>
                <a:cubicBezTo>
                  <a:pt x="16" y="66"/>
                  <a:pt x="0" y="96"/>
                  <a:pt x="0" y="129"/>
                </a:cubicBezTo>
                <a:cubicBezTo>
                  <a:pt x="0" y="187"/>
                  <a:pt x="48" y="235"/>
                  <a:pt x="106" y="235"/>
                </a:cubicBezTo>
                <a:cubicBezTo>
                  <a:pt x="164" y="235"/>
                  <a:pt x="211" y="187"/>
                  <a:pt x="211" y="129"/>
                </a:cubicBezTo>
                <a:cubicBezTo>
                  <a:pt x="211" y="96"/>
                  <a:pt x="196" y="66"/>
                  <a:pt x="171" y="47"/>
                </a:cubicBezTo>
                <a:close/>
                <a:moveTo>
                  <a:pt x="106" y="214"/>
                </a:moveTo>
                <a:cubicBezTo>
                  <a:pt x="59" y="214"/>
                  <a:pt x="21" y="176"/>
                  <a:pt x="21" y="129"/>
                </a:cubicBezTo>
                <a:cubicBezTo>
                  <a:pt x="21" y="82"/>
                  <a:pt x="59" y="44"/>
                  <a:pt x="106" y="44"/>
                </a:cubicBezTo>
                <a:cubicBezTo>
                  <a:pt x="153" y="44"/>
                  <a:pt x="191" y="82"/>
                  <a:pt x="191" y="129"/>
                </a:cubicBezTo>
                <a:cubicBezTo>
                  <a:pt x="191" y="176"/>
                  <a:pt x="153" y="214"/>
                  <a:pt x="106" y="214"/>
                </a:cubicBezTo>
                <a:close/>
                <a:moveTo>
                  <a:pt x="115" y="130"/>
                </a:moveTo>
                <a:cubicBezTo>
                  <a:pt x="115" y="130"/>
                  <a:pt x="115" y="130"/>
                  <a:pt x="115" y="129"/>
                </a:cubicBezTo>
                <a:cubicBezTo>
                  <a:pt x="115" y="82"/>
                  <a:pt x="115" y="82"/>
                  <a:pt x="115" y="82"/>
                </a:cubicBezTo>
                <a:cubicBezTo>
                  <a:pt x="115" y="77"/>
                  <a:pt x="111" y="73"/>
                  <a:pt x="106" y="73"/>
                </a:cubicBezTo>
                <a:cubicBezTo>
                  <a:pt x="101" y="73"/>
                  <a:pt x="97" y="77"/>
                  <a:pt x="97" y="82"/>
                </a:cubicBezTo>
                <a:cubicBezTo>
                  <a:pt x="97" y="129"/>
                  <a:pt x="97" y="129"/>
                  <a:pt x="97" y="129"/>
                </a:cubicBezTo>
                <a:cubicBezTo>
                  <a:pt x="97" y="134"/>
                  <a:pt x="101" y="138"/>
                  <a:pt x="106" y="138"/>
                </a:cubicBezTo>
                <a:cubicBezTo>
                  <a:pt x="106" y="138"/>
                  <a:pt x="107" y="138"/>
                  <a:pt x="107" y="138"/>
                </a:cubicBezTo>
                <a:cubicBezTo>
                  <a:pt x="149" y="180"/>
                  <a:pt x="149" y="180"/>
                  <a:pt x="149" y="180"/>
                </a:cubicBezTo>
                <a:cubicBezTo>
                  <a:pt x="150" y="181"/>
                  <a:pt x="152" y="182"/>
                  <a:pt x="153" y="182"/>
                </a:cubicBezTo>
                <a:cubicBezTo>
                  <a:pt x="155" y="182"/>
                  <a:pt x="156" y="181"/>
                  <a:pt x="157" y="180"/>
                </a:cubicBezTo>
                <a:cubicBezTo>
                  <a:pt x="159" y="178"/>
                  <a:pt x="159" y="175"/>
                  <a:pt x="157" y="173"/>
                </a:cubicBezTo>
                <a:lnTo>
                  <a:pt x="115" y="1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sz="2400">
              <a:latin typeface="Roboto condensed"/>
              <a:cs typeface="Roboto condensed"/>
            </a:endParaRPr>
          </a:p>
        </p:txBody>
      </p:sp>
      <p:sp>
        <p:nvSpPr>
          <p:cNvPr id="27" name="텍스트 개체 틀 2"/>
          <p:cNvSpPr txBox="1">
            <a:spLocks/>
          </p:cNvSpPr>
          <p:nvPr/>
        </p:nvSpPr>
        <p:spPr>
          <a:xfrm>
            <a:off x="7415841" y="3924838"/>
            <a:ext cx="4073425" cy="591009"/>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200" dirty="0">
                <a:solidFill>
                  <a:srgbClr val="7F7F7F"/>
                </a:solidFill>
                <a:latin typeface="Roboto condensed"/>
                <a:cs typeface="Roboto condensed"/>
              </a:rPr>
              <a:t>But, as we zoom into the map we see the clusters are dividing as per the pickup locations. So over here we can see 7 clusters of number of pickup locations.  </a:t>
            </a:r>
          </a:p>
        </p:txBody>
      </p:sp>
      <p:sp>
        <p:nvSpPr>
          <p:cNvPr id="29" name="Rounded Rectangle 13"/>
          <p:cNvSpPr/>
          <p:nvPr/>
        </p:nvSpPr>
        <p:spPr>
          <a:xfrm>
            <a:off x="6779087" y="5053147"/>
            <a:ext cx="535099" cy="535099"/>
          </a:xfrm>
          <a:prstGeom prst="roundRect">
            <a:avLst>
              <a:gd name="adj" fmla="val 50000"/>
            </a:avLst>
          </a:prstGeom>
          <a:solidFill>
            <a:srgbClr val="01C4B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latin typeface="Roboto condensed"/>
              <a:cs typeface="Roboto condensed"/>
            </a:endParaRPr>
          </a:p>
        </p:txBody>
      </p:sp>
      <p:grpSp>
        <p:nvGrpSpPr>
          <p:cNvPr id="30" name="Group 22"/>
          <p:cNvGrpSpPr/>
          <p:nvPr/>
        </p:nvGrpSpPr>
        <p:grpSpPr>
          <a:xfrm>
            <a:off x="6937320" y="5220423"/>
            <a:ext cx="229771" cy="226112"/>
            <a:chOff x="6297613" y="1392238"/>
            <a:chExt cx="498475" cy="490537"/>
          </a:xfrm>
          <a:solidFill>
            <a:schemeClr val="bg1"/>
          </a:solidFill>
        </p:grpSpPr>
        <p:sp>
          <p:nvSpPr>
            <p:cNvPr id="31" name="Freeform 23"/>
            <p:cNvSpPr>
              <a:spLocks/>
            </p:cNvSpPr>
            <p:nvPr/>
          </p:nvSpPr>
          <p:spPr bwMode="auto">
            <a:xfrm>
              <a:off x="6570663" y="1454150"/>
              <a:ext cx="160338" cy="160337"/>
            </a:xfrm>
            <a:custGeom>
              <a:avLst/>
              <a:gdLst>
                <a:gd name="T0" fmla="*/ 38 w 42"/>
                <a:gd name="T1" fmla="*/ 40 h 42"/>
                <a:gd name="T2" fmla="*/ 38 w 42"/>
                <a:gd name="T3" fmla="*/ 40 h 42"/>
                <a:gd name="T4" fmla="*/ 40 w 42"/>
                <a:gd name="T5" fmla="*/ 42 h 42"/>
                <a:gd name="T6" fmla="*/ 42 w 42"/>
                <a:gd name="T7" fmla="*/ 40 h 42"/>
                <a:gd name="T8" fmla="*/ 42 w 42"/>
                <a:gd name="T9" fmla="*/ 40 h 42"/>
                <a:gd name="T10" fmla="*/ 2 w 42"/>
                <a:gd name="T11" fmla="*/ 0 h 42"/>
                <a:gd name="T12" fmla="*/ 2 w 42"/>
                <a:gd name="T13" fmla="*/ 0 h 42"/>
                <a:gd name="T14" fmla="*/ 0 w 42"/>
                <a:gd name="T15" fmla="*/ 2 h 42"/>
                <a:gd name="T16" fmla="*/ 2 w 42"/>
                <a:gd name="T17" fmla="*/ 4 h 42"/>
                <a:gd name="T18" fmla="*/ 2 w 42"/>
                <a:gd name="T19" fmla="*/ 4 h 42"/>
                <a:gd name="T20" fmla="*/ 38 w 42"/>
                <a:gd name="T21"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42">
                  <a:moveTo>
                    <a:pt x="38" y="40"/>
                  </a:moveTo>
                  <a:cubicBezTo>
                    <a:pt x="38" y="40"/>
                    <a:pt x="38" y="40"/>
                    <a:pt x="38" y="40"/>
                  </a:cubicBezTo>
                  <a:cubicBezTo>
                    <a:pt x="38" y="41"/>
                    <a:pt x="39" y="42"/>
                    <a:pt x="40" y="42"/>
                  </a:cubicBezTo>
                  <a:cubicBezTo>
                    <a:pt x="41" y="42"/>
                    <a:pt x="42" y="41"/>
                    <a:pt x="42" y="40"/>
                  </a:cubicBezTo>
                  <a:cubicBezTo>
                    <a:pt x="42" y="40"/>
                    <a:pt x="42" y="40"/>
                    <a:pt x="42" y="40"/>
                  </a:cubicBezTo>
                  <a:cubicBezTo>
                    <a:pt x="42" y="18"/>
                    <a:pt x="24" y="0"/>
                    <a:pt x="2" y="0"/>
                  </a:cubicBezTo>
                  <a:cubicBezTo>
                    <a:pt x="2" y="0"/>
                    <a:pt x="2" y="0"/>
                    <a:pt x="2" y="0"/>
                  </a:cubicBezTo>
                  <a:cubicBezTo>
                    <a:pt x="1" y="0"/>
                    <a:pt x="0" y="1"/>
                    <a:pt x="0" y="2"/>
                  </a:cubicBezTo>
                  <a:cubicBezTo>
                    <a:pt x="0" y="3"/>
                    <a:pt x="1" y="4"/>
                    <a:pt x="2" y="4"/>
                  </a:cubicBezTo>
                  <a:cubicBezTo>
                    <a:pt x="2" y="4"/>
                    <a:pt x="2" y="4"/>
                    <a:pt x="2" y="4"/>
                  </a:cubicBezTo>
                  <a:cubicBezTo>
                    <a:pt x="22" y="4"/>
                    <a:pt x="38" y="20"/>
                    <a:pt x="38" y="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32" name="Freeform 24"/>
            <p:cNvSpPr>
              <a:spLocks noEditPoints="1"/>
            </p:cNvSpPr>
            <p:nvPr/>
          </p:nvSpPr>
          <p:spPr bwMode="auto">
            <a:xfrm>
              <a:off x="6297613" y="1392238"/>
              <a:ext cx="498475" cy="490537"/>
            </a:xfrm>
            <a:custGeom>
              <a:avLst/>
              <a:gdLst>
                <a:gd name="T0" fmla="*/ 37 w 130"/>
                <a:gd name="T1" fmla="*/ 4 h 128"/>
                <a:gd name="T2" fmla="*/ 29 w 130"/>
                <a:gd name="T3" fmla="*/ 0 h 128"/>
                <a:gd name="T4" fmla="*/ 24 w 130"/>
                <a:gd name="T5" fmla="*/ 1 h 128"/>
                <a:gd name="T6" fmla="*/ 17 w 130"/>
                <a:gd name="T7" fmla="*/ 12 h 128"/>
                <a:gd name="T8" fmla="*/ 17 w 130"/>
                <a:gd name="T9" fmla="*/ 67 h 128"/>
                <a:gd name="T10" fmla="*/ 5 w 130"/>
                <a:gd name="T11" fmla="*/ 80 h 128"/>
                <a:gd name="T12" fmla="*/ 5 w 130"/>
                <a:gd name="T13" fmla="*/ 96 h 128"/>
                <a:gd name="T14" fmla="*/ 33 w 130"/>
                <a:gd name="T15" fmla="*/ 124 h 128"/>
                <a:gd name="T16" fmla="*/ 41 w 130"/>
                <a:gd name="T17" fmla="*/ 128 h 128"/>
                <a:gd name="T18" fmla="*/ 49 w 130"/>
                <a:gd name="T19" fmla="*/ 124 h 128"/>
                <a:gd name="T20" fmla="*/ 62 w 130"/>
                <a:gd name="T21" fmla="*/ 112 h 128"/>
                <a:gd name="T22" fmla="*/ 117 w 130"/>
                <a:gd name="T23" fmla="*/ 112 h 128"/>
                <a:gd name="T24" fmla="*/ 128 w 130"/>
                <a:gd name="T25" fmla="*/ 105 h 128"/>
                <a:gd name="T26" fmla="*/ 125 w 130"/>
                <a:gd name="T27" fmla="*/ 92 h 128"/>
                <a:gd name="T28" fmla="*/ 37 w 130"/>
                <a:gd name="T29" fmla="*/ 4 h 128"/>
                <a:gd name="T30" fmla="*/ 56 w 130"/>
                <a:gd name="T31" fmla="*/ 106 h 128"/>
                <a:gd name="T32" fmla="*/ 44 w 130"/>
                <a:gd name="T33" fmla="*/ 119 h 128"/>
                <a:gd name="T34" fmla="*/ 41 w 130"/>
                <a:gd name="T35" fmla="*/ 120 h 128"/>
                <a:gd name="T36" fmla="*/ 38 w 130"/>
                <a:gd name="T37" fmla="*/ 119 h 128"/>
                <a:gd name="T38" fmla="*/ 10 w 130"/>
                <a:gd name="T39" fmla="*/ 91 h 128"/>
                <a:gd name="T40" fmla="*/ 9 w 130"/>
                <a:gd name="T41" fmla="*/ 88 h 128"/>
                <a:gd name="T42" fmla="*/ 10 w 130"/>
                <a:gd name="T43" fmla="*/ 85 h 128"/>
                <a:gd name="T44" fmla="*/ 23 w 130"/>
                <a:gd name="T45" fmla="*/ 73 h 128"/>
                <a:gd name="T46" fmla="*/ 23 w 130"/>
                <a:gd name="T47" fmla="*/ 73 h 128"/>
                <a:gd name="T48" fmla="*/ 56 w 130"/>
                <a:gd name="T49" fmla="*/ 106 h 128"/>
                <a:gd name="T50" fmla="*/ 56 w 130"/>
                <a:gd name="T51" fmla="*/ 106 h 128"/>
                <a:gd name="T52" fmla="*/ 62 w 130"/>
                <a:gd name="T53" fmla="*/ 104 h 128"/>
                <a:gd name="T54" fmla="*/ 60 w 130"/>
                <a:gd name="T55" fmla="*/ 104 h 128"/>
                <a:gd name="T56" fmla="*/ 25 w 130"/>
                <a:gd name="T57" fmla="*/ 69 h 128"/>
                <a:gd name="T58" fmla="*/ 25 w 130"/>
                <a:gd name="T59" fmla="*/ 67 h 128"/>
                <a:gd name="T60" fmla="*/ 25 w 130"/>
                <a:gd name="T61" fmla="*/ 19 h 128"/>
                <a:gd name="T62" fmla="*/ 110 w 130"/>
                <a:gd name="T63" fmla="*/ 104 h 128"/>
                <a:gd name="T64" fmla="*/ 62 w 130"/>
                <a:gd name="T65" fmla="*/ 104 h 128"/>
                <a:gd name="T66" fmla="*/ 121 w 130"/>
                <a:gd name="T67" fmla="*/ 102 h 128"/>
                <a:gd name="T68" fmla="*/ 117 w 130"/>
                <a:gd name="T69" fmla="*/ 104 h 128"/>
                <a:gd name="T70" fmla="*/ 116 w 130"/>
                <a:gd name="T71" fmla="*/ 104 h 128"/>
                <a:gd name="T72" fmla="*/ 25 w 130"/>
                <a:gd name="T73" fmla="*/ 13 h 128"/>
                <a:gd name="T74" fmla="*/ 25 w 130"/>
                <a:gd name="T75" fmla="*/ 12 h 128"/>
                <a:gd name="T76" fmla="*/ 27 w 130"/>
                <a:gd name="T77" fmla="*/ 8 h 128"/>
                <a:gd name="T78" fmla="*/ 29 w 130"/>
                <a:gd name="T79" fmla="*/ 8 h 128"/>
                <a:gd name="T80" fmla="*/ 32 w 130"/>
                <a:gd name="T81" fmla="*/ 9 h 128"/>
                <a:gd name="T82" fmla="*/ 120 w 130"/>
                <a:gd name="T83" fmla="*/ 97 h 128"/>
                <a:gd name="T84" fmla="*/ 121 w 130"/>
                <a:gd name="T85"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28">
                  <a:moveTo>
                    <a:pt x="37" y="4"/>
                  </a:moveTo>
                  <a:cubicBezTo>
                    <a:pt x="35" y="1"/>
                    <a:pt x="32" y="0"/>
                    <a:pt x="29" y="0"/>
                  </a:cubicBezTo>
                  <a:cubicBezTo>
                    <a:pt x="27" y="0"/>
                    <a:pt x="26" y="0"/>
                    <a:pt x="24" y="1"/>
                  </a:cubicBezTo>
                  <a:cubicBezTo>
                    <a:pt x="20" y="3"/>
                    <a:pt x="17" y="7"/>
                    <a:pt x="17" y="12"/>
                  </a:cubicBezTo>
                  <a:cubicBezTo>
                    <a:pt x="17" y="67"/>
                    <a:pt x="17" y="67"/>
                    <a:pt x="17" y="67"/>
                  </a:cubicBezTo>
                  <a:cubicBezTo>
                    <a:pt x="5" y="80"/>
                    <a:pt x="5" y="80"/>
                    <a:pt x="5" y="80"/>
                  </a:cubicBezTo>
                  <a:cubicBezTo>
                    <a:pt x="0" y="84"/>
                    <a:pt x="0" y="92"/>
                    <a:pt x="5" y="96"/>
                  </a:cubicBezTo>
                  <a:cubicBezTo>
                    <a:pt x="33" y="124"/>
                    <a:pt x="33" y="124"/>
                    <a:pt x="33" y="124"/>
                  </a:cubicBezTo>
                  <a:cubicBezTo>
                    <a:pt x="35" y="127"/>
                    <a:pt x="38" y="128"/>
                    <a:pt x="41" y="128"/>
                  </a:cubicBezTo>
                  <a:cubicBezTo>
                    <a:pt x="44" y="128"/>
                    <a:pt x="47" y="127"/>
                    <a:pt x="49" y="124"/>
                  </a:cubicBezTo>
                  <a:cubicBezTo>
                    <a:pt x="62" y="112"/>
                    <a:pt x="62" y="112"/>
                    <a:pt x="62" y="112"/>
                  </a:cubicBezTo>
                  <a:cubicBezTo>
                    <a:pt x="117" y="112"/>
                    <a:pt x="117" y="112"/>
                    <a:pt x="117" y="112"/>
                  </a:cubicBezTo>
                  <a:cubicBezTo>
                    <a:pt x="122" y="112"/>
                    <a:pt x="126" y="109"/>
                    <a:pt x="128" y="105"/>
                  </a:cubicBezTo>
                  <a:cubicBezTo>
                    <a:pt x="130" y="100"/>
                    <a:pt x="129" y="95"/>
                    <a:pt x="125" y="92"/>
                  </a:cubicBezTo>
                  <a:lnTo>
                    <a:pt x="37" y="4"/>
                  </a:lnTo>
                  <a:close/>
                  <a:moveTo>
                    <a:pt x="56" y="106"/>
                  </a:moveTo>
                  <a:cubicBezTo>
                    <a:pt x="44" y="119"/>
                    <a:pt x="44" y="119"/>
                    <a:pt x="44" y="119"/>
                  </a:cubicBezTo>
                  <a:cubicBezTo>
                    <a:pt x="43" y="120"/>
                    <a:pt x="42" y="120"/>
                    <a:pt x="41" y="120"/>
                  </a:cubicBezTo>
                  <a:cubicBezTo>
                    <a:pt x="40" y="120"/>
                    <a:pt x="39" y="120"/>
                    <a:pt x="38" y="119"/>
                  </a:cubicBezTo>
                  <a:cubicBezTo>
                    <a:pt x="10" y="91"/>
                    <a:pt x="10" y="91"/>
                    <a:pt x="10" y="91"/>
                  </a:cubicBezTo>
                  <a:cubicBezTo>
                    <a:pt x="9" y="90"/>
                    <a:pt x="9" y="89"/>
                    <a:pt x="9" y="88"/>
                  </a:cubicBezTo>
                  <a:cubicBezTo>
                    <a:pt x="9" y="87"/>
                    <a:pt x="9" y="86"/>
                    <a:pt x="10" y="85"/>
                  </a:cubicBezTo>
                  <a:cubicBezTo>
                    <a:pt x="23" y="73"/>
                    <a:pt x="23" y="73"/>
                    <a:pt x="23" y="73"/>
                  </a:cubicBezTo>
                  <a:cubicBezTo>
                    <a:pt x="23" y="73"/>
                    <a:pt x="23" y="73"/>
                    <a:pt x="23" y="73"/>
                  </a:cubicBezTo>
                  <a:cubicBezTo>
                    <a:pt x="56" y="106"/>
                    <a:pt x="56" y="106"/>
                    <a:pt x="56" y="106"/>
                  </a:cubicBezTo>
                  <a:cubicBezTo>
                    <a:pt x="56" y="106"/>
                    <a:pt x="56" y="106"/>
                    <a:pt x="56" y="106"/>
                  </a:cubicBezTo>
                  <a:close/>
                  <a:moveTo>
                    <a:pt x="62" y="104"/>
                  </a:moveTo>
                  <a:cubicBezTo>
                    <a:pt x="61" y="104"/>
                    <a:pt x="61" y="104"/>
                    <a:pt x="60" y="104"/>
                  </a:cubicBezTo>
                  <a:cubicBezTo>
                    <a:pt x="25" y="69"/>
                    <a:pt x="25" y="69"/>
                    <a:pt x="25" y="69"/>
                  </a:cubicBezTo>
                  <a:cubicBezTo>
                    <a:pt x="25" y="68"/>
                    <a:pt x="25" y="68"/>
                    <a:pt x="25" y="67"/>
                  </a:cubicBezTo>
                  <a:cubicBezTo>
                    <a:pt x="25" y="19"/>
                    <a:pt x="25" y="19"/>
                    <a:pt x="25" y="19"/>
                  </a:cubicBezTo>
                  <a:cubicBezTo>
                    <a:pt x="110" y="104"/>
                    <a:pt x="110" y="104"/>
                    <a:pt x="110" y="104"/>
                  </a:cubicBezTo>
                  <a:lnTo>
                    <a:pt x="62" y="104"/>
                  </a:lnTo>
                  <a:close/>
                  <a:moveTo>
                    <a:pt x="121" y="102"/>
                  </a:moveTo>
                  <a:cubicBezTo>
                    <a:pt x="120" y="103"/>
                    <a:pt x="119" y="104"/>
                    <a:pt x="117" y="104"/>
                  </a:cubicBezTo>
                  <a:cubicBezTo>
                    <a:pt x="116" y="104"/>
                    <a:pt x="116" y="104"/>
                    <a:pt x="116" y="104"/>
                  </a:cubicBezTo>
                  <a:cubicBezTo>
                    <a:pt x="25" y="13"/>
                    <a:pt x="25" y="13"/>
                    <a:pt x="25" y="13"/>
                  </a:cubicBezTo>
                  <a:cubicBezTo>
                    <a:pt x="25" y="12"/>
                    <a:pt x="25" y="12"/>
                    <a:pt x="25" y="12"/>
                  </a:cubicBezTo>
                  <a:cubicBezTo>
                    <a:pt x="25" y="10"/>
                    <a:pt x="26" y="9"/>
                    <a:pt x="27" y="8"/>
                  </a:cubicBezTo>
                  <a:cubicBezTo>
                    <a:pt x="28" y="8"/>
                    <a:pt x="28" y="8"/>
                    <a:pt x="29" y="8"/>
                  </a:cubicBezTo>
                  <a:cubicBezTo>
                    <a:pt x="30" y="8"/>
                    <a:pt x="31" y="8"/>
                    <a:pt x="32" y="9"/>
                  </a:cubicBezTo>
                  <a:cubicBezTo>
                    <a:pt x="120" y="97"/>
                    <a:pt x="120" y="97"/>
                    <a:pt x="120" y="97"/>
                  </a:cubicBezTo>
                  <a:cubicBezTo>
                    <a:pt x="121" y="98"/>
                    <a:pt x="121" y="100"/>
                    <a:pt x="121" y="1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sp>
          <p:nvSpPr>
            <p:cNvPr id="33" name="Freeform 25"/>
            <p:cNvSpPr>
              <a:spLocks/>
            </p:cNvSpPr>
            <p:nvPr/>
          </p:nvSpPr>
          <p:spPr bwMode="auto">
            <a:xfrm>
              <a:off x="6562726" y="1392238"/>
              <a:ext cx="230188" cy="230187"/>
            </a:xfrm>
            <a:custGeom>
              <a:avLst/>
              <a:gdLst>
                <a:gd name="T0" fmla="*/ 4 w 60"/>
                <a:gd name="T1" fmla="*/ 8 h 60"/>
                <a:gd name="T2" fmla="*/ 4 w 60"/>
                <a:gd name="T3" fmla="*/ 8 h 60"/>
                <a:gd name="T4" fmla="*/ 52 w 60"/>
                <a:gd name="T5" fmla="*/ 56 h 60"/>
                <a:gd name="T6" fmla="*/ 52 w 60"/>
                <a:gd name="T7" fmla="*/ 56 h 60"/>
                <a:gd name="T8" fmla="*/ 56 w 60"/>
                <a:gd name="T9" fmla="*/ 60 h 60"/>
                <a:gd name="T10" fmla="*/ 60 w 60"/>
                <a:gd name="T11" fmla="*/ 56 h 60"/>
                <a:gd name="T12" fmla="*/ 60 w 60"/>
                <a:gd name="T13" fmla="*/ 56 h 60"/>
                <a:gd name="T14" fmla="*/ 4 w 60"/>
                <a:gd name="T15" fmla="*/ 0 h 60"/>
                <a:gd name="T16" fmla="*/ 4 w 60"/>
                <a:gd name="T17" fmla="*/ 0 h 60"/>
                <a:gd name="T18" fmla="*/ 0 w 60"/>
                <a:gd name="T19" fmla="*/ 4 h 60"/>
                <a:gd name="T20" fmla="*/ 4 w 60"/>
                <a:gd name="T21"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60">
                  <a:moveTo>
                    <a:pt x="4" y="8"/>
                  </a:moveTo>
                  <a:cubicBezTo>
                    <a:pt x="4" y="8"/>
                    <a:pt x="4" y="8"/>
                    <a:pt x="4" y="8"/>
                  </a:cubicBezTo>
                  <a:cubicBezTo>
                    <a:pt x="30" y="8"/>
                    <a:pt x="52" y="30"/>
                    <a:pt x="52" y="56"/>
                  </a:cubicBezTo>
                  <a:cubicBezTo>
                    <a:pt x="52" y="56"/>
                    <a:pt x="52" y="56"/>
                    <a:pt x="52" y="56"/>
                  </a:cubicBezTo>
                  <a:cubicBezTo>
                    <a:pt x="52" y="58"/>
                    <a:pt x="54" y="60"/>
                    <a:pt x="56" y="60"/>
                  </a:cubicBezTo>
                  <a:cubicBezTo>
                    <a:pt x="58" y="60"/>
                    <a:pt x="60" y="58"/>
                    <a:pt x="60" y="56"/>
                  </a:cubicBezTo>
                  <a:cubicBezTo>
                    <a:pt x="60" y="56"/>
                    <a:pt x="60" y="56"/>
                    <a:pt x="60" y="56"/>
                  </a:cubicBezTo>
                  <a:cubicBezTo>
                    <a:pt x="60" y="25"/>
                    <a:pt x="35" y="0"/>
                    <a:pt x="4"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id-ID" sz="2400">
                <a:latin typeface="Roboto condensed"/>
                <a:cs typeface="Roboto condensed"/>
              </a:endParaRPr>
            </a:p>
          </p:txBody>
        </p:sp>
      </p:grpSp>
      <p:sp>
        <p:nvSpPr>
          <p:cNvPr id="35" name="텍스트 개체 틀 2"/>
          <p:cNvSpPr txBox="1">
            <a:spLocks/>
          </p:cNvSpPr>
          <p:nvPr/>
        </p:nvSpPr>
        <p:spPr>
          <a:xfrm>
            <a:off x="7408919" y="4990409"/>
            <a:ext cx="4073425" cy="591009"/>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200" dirty="0">
                <a:solidFill>
                  <a:srgbClr val="7F7F7F"/>
                </a:solidFill>
                <a:latin typeface="Roboto condensed"/>
                <a:cs typeface="Roboto condensed"/>
              </a:rPr>
              <a:t>Each time we zoom in the plot 3 clusters are added to give more detailed insights. Which can be very beneficial for cab industries as they can assign more cabs to the area which is more in demand.</a:t>
            </a:r>
          </a:p>
        </p:txBody>
      </p:sp>
      <p:sp>
        <p:nvSpPr>
          <p:cNvPr id="37" name="文本框 3">
            <a:extLst>
              <a:ext uri="{FF2B5EF4-FFF2-40B4-BE49-F238E27FC236}">
                <a16:creationId xmlns:a16="http://schemas.microsoft.com/office/drawing/2014/main" id="{B1433257-EDCA-5546-A9A5-F23268603F40}"/>
              </a:ext>
            </a:extLst>
          </p:cNvPr>
          <p:cNvSpPr txBox="1"/>
          <p:nvPr/>
        </p:nvSpPr>
        <p:spPr>
          <a:xfrm>
            <a:off x="2226736" y="190460"/>
            <a:ext cx="6053664" cy="502766"/>
          </a:xfrm>
          <a:prstGeom prst="rect">
            <a:avLst/>
          </a:prstGeom>
          <a:noFill/>
        </p:spPr>
        <p:txBody>
          <a:bodyPr wrap="square" rtlCol="0">
            <a:spAutoFit/>
          </a:bodyPr>
          <a:lstStyle/>
          <a:p>
            <a:r>
              <a:rPr lang="en-US" altLang="zh-CN" sz="2667" dirty="0">
                <a:solidFill>
                  <a:srgbClr val="183A5D"/>
                </a:solidFill>
                <a:latin typeface="微软雅黑" panose="020B0503020204020204" pitchFamily="34" charset="-122"/>
                <a:ea typeface="微软雅黑" panose="020B0503020204020204" pitchFamily="34" charset="-122"/>
              </a:rPr>
              <a:t>Clustering</a:t>
            </a:r>
          </a:p>
        </p:txBody>
      </p:sp>
      <p:pic>
        <p:nvPicPr>
          <p:cNvPr id="3" name="Picture 2" descr="A picture containing text, map&#10;&#10;Description automatically generated">
            <a:extLst>
              <a:ext uri="{FF2B5EF4-FFF2-40B4-BE49-F238E27FC236}">
                <a16:creationId xmlns:a16="http://schemas.microsoft.com/office/drawing/2014/main" id="{5049D1B4-43EC-C843-89CC-65B3E93103A9}"/>
              </a:ext>
            </a:extLst>
          </p:cNvPr>
          <p:cNvPicPr>
            <a:picLocks noChangeAspect="1"/>
          </p:cNvPicPr>
          <p:nvPr/>
        </p:nvPicPr>
        <p:blipFill>
          <a:blip r:embed="rId2"/>
          <a:stretch>
            <a:fillRect/>
          </a:stretch>
        </p:blipFill>
        <p:spPr>
          <a:xfrm>
            <a:off x="171849" y="1336438"/>
            <a:ext cx="6555732" cy="4678497"/>
          </a:xfrm>
          <a:prstGeom prst="rect">
            <a:avLst/>
          </a:prstGeom>
        </p:spPr>
      </p:pic>
      <p:pic>
        <p:nvPicPr>
          <p:cNvPr id="7" name="Picture 6" descr="A picture containing text, map&#10;&#10;Description automatically generated">
            <a:extLst>
              <a:ext uri="{FF2B5EF4-FFF2-40B4-BE49-F238E27FC236}">
                <a16:creationId xmlns:a16="http://schemas.microsoft.com/office/drawing/2014/main" id="{8C3BAA61-8074-4649-A422-A6CDAE12A5AC}"/>
              </a:ext>
            </a:extLst>
          </p:cNvPr>
          <p:cNvPicPr>
            <a:picLocks noChangeAspect="1"/>
          </p:cNvPicPr>
          <p:nvPr/>
        </p:nvPicPr>
        <p:blipFill>
          <a:blip r:embed="rId3"/>
          <a:stretch>
            <a:fillRect/>
          </a:stretch>
        </p:blipFill>
        <p:spPr>
          <a:xfrm>
            <a:off x="149935" y="1336437"/>
            <a:ext cx="6565458" cy="4678497"/>
          </a:xfrm>
          <a:prstGeom prst="rect">
            <a:avLst/>
          </a:prstGeom>
        </p:spPr>
      </p:pic>
      <p:sp>
        <p:nvSpPr>
          <p:cNvPr id="53" name="텍스트 개체 틀 2">
            <a:extLst>
              <a:ext uri="{FF2B5EF4-FFF2-40B4-BE49-F238E27FC236}">
                <a16:creationId xmlns:a16="http://schemas.microsoft.com/office/drawing/2014/main" id="{3783267A-EA30-B94D-AE1B-A1441F9EFAF6}"/>
              </a:ext>
            </a:extLst>
          </p:cNvPr>
          <p:cNvSpPr txBox="1">
            <a:spLocks/>
          </p:cNvSpPr>
          <p:nvPr/>
        </p:nvSpPr>
        <p:spPr>
          <a:xfrm>
            <a:off x="7372751" y="1924315"/>
            <a:ext cx="4073425" cy="446735"/>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IN" altLang="ko-KR" sz="1200" dirty="0">
                <a:solidFill>
                  <a:schemeClr val="bg1">
                    <a:lumMod val="50000"/>
                  </a:schemeClr>
                </a:solidFill>
                <a:latin typeface="Roboto condensed"/>
                <a:cs typeface="Roboto condensed"/>
              </a:rPr>
              <a:t>An Interactive map view of 1000 random Pickup locations</a:t>
            </a:r>
            <a:r>
              <a:rPr lang="en-US" altLang="ko-KR" sz="1200" dirty="0">
                <a:solidFill>
                  <a:schemeClr val="bg1">
                    <a:lumMod val="50000"/>
                  </a:schemeClr>
                </a:solidFill>
                <a:latin typeface="Roboto condensed"/>
                <a:cs typeface="Roboto condensed"/>
              </a:rPr>
              <a:t> using leaflet is shown</a:t>
            </a:r>
          </a:p>
        </p:txBody>
      </p:sp>
      <p:sp>
        <p:nvSpPr>
          <p:cNvPr id="54" name="텍스트 개체 틀 2">
            <a:extLst>
              <a:ext uri="{FF2B5EF4-FFF2-40B4-BE49-F238E27FC236}">
                <a16:creationId xmlns:a16="http://schemas.microsoft.com/office/drawing/2014/main" id="{EA88D7F8-D958-494C-838D-2DA49397CA59}"/>
              </a:ext>
            </a:extLst>
          </p:cNvPr>
          <p:cNvSpPr txBox="1">
            <a:spLocks/>
          </p:cNvSpPr>
          <p:nvPr/>
        </p:nvSpPr>
        <p:spPr>
          <a:xfrm>
            <a:off x="7389498" y="2879562"/>
            <a:ext cx="4073425" cy="591009"/>
          </a:xfrm>
          <a:prstGeom prst="rect">
            <a:avLst/>
          </a:prstGeom>
        </p:spPr>
        <p:txBody>
          <a:bodyPr vert="horz" lIns="121920" tIns="60960" rIns="121920" bIns="60960" rtlCol="0" anchor="t">
            <a:noAutofit/>
          </a:bodyPr>
          <a:lstStyle>
            <a:lvl1pPr marL="0" indent="0" algn="ctr" defTabSz="457200" rtl="0" eaLnBrk="1" latinLnBrk="0" hangingPunct="1">
              <a:spcBef>
                <a:spcPct val="20000"/>
              </a:spcBef>
              <a:buFont typeface="Arial"/>
              <a:buNone/>
              <a:defRPr sz="1000" kern="1200" baseline="0">
                <a:solidFill>
                  <a:schemeClr val="bg1">
                    <a:lumMod val="65000"/>
                  </a:schemeClr>
                </a:solidFill>
                <a:latin typeface="+mn-lt"/>
                <a:ea typeface="+mn-ea"/>
                <a:cs typeface="Rockwell"/>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lnSpc>
                <a:spcPct val="120000"/>
              </a:lnSpc>
            </a:pPr>
            <a:r>
              <a:rPr lang="en-US" altLang="ko-KR" sz="1200" dirty="0">
                <a:solidFill>
                  <a:srgbClr val="7F7F7F"/>
                </a:solidFill>
                <a:latin typeface="Roboto condensed"/>
                <a:cs typeface="Roboto condensed"/>
              </a:rPr>
              <a:t>From this map we can see 3 clusters of pickup locations. </a:t>
            </a:r>
            <a:r>
              <a:rPr lang="en-IN" altLang="ko-KR" sz="1200" dirty="0">
                <a:solidFill>
                  <a:srgbClr val="7F7F7F"/>
                </a:solidFill>
                <a:latin typeface="Roboto condensed"/>
                <a:cs typeface="Roboto condensed"/>
              </a:rPr>
              <a:t>Where each colour tells the the most popular area with most number of pickups.</a:t>
            </a:r>
            <a:endParaRPr lang="en-US" altLang="ko-KR" sz="1200" dirty="0">
              <a:solidFill>
                <a:srgbClr val="7F7F7F"/>
              </a:solidFill>
              <a:latin typeface="Roboto condensed"/>
              <a:cs typeface="Roboto condensed"/>
            </a:endParaRPr>
          </a:p>
        </p:txBody>
      </p:sp>
    </p:spTree>
    <p:extLst>
      <p:ext uri="{BB962C8B-B14F-4D97-AF65-F5344CB8AC3E}">
        <p14:creationId xmlns:p14="http://schemas.microsoft.com/office/powerpoint/2010/main" val="254491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921</TotalTime>
  <Words>1600</Words>
  <Application>Microsoft Macintosh PowerPoint</Application>
  <PresentationFormat>Widescreen</PresentationFormat>
  <Paragraphs>126</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微软雅黑</vt:lpstr>
      <vt:lpstr>Arial</vt:lpstr>
      <vt:lpstr>Atlas Grotesk</vt:lpstr>
      <vt:lpstr>Calibri</vt:lpstr>
      <vt:lpstr>Calibri Light</vt:lpstr>
      <vt:lpstr>Roboto condensed</vt:lpstr>
      <vt:lpstr>Roboto Condensed 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Sijia Chen</dc:creator>
  <cp:lastModifiedBy>Microsoft Office User</cp:lastModifiedBy>
  <cp:revision>64</cp:revision>
  <dcterms:created xsi:type="dcterms:W3CDTF">2019-03-26T20:59:07Z</dcterms:created>
  <dcterms:modified xsi:type="dcterms:W3CDTF">2019-03-27T21:06:58Z</dcterms:modified>
</cp:coreProperties>
</file>